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y="5143500" cx="9144000"/>
  <p:notesSz cx="6858000" cy="9144000"/>
  <p:embeddedFontLst>
    <p:embeddedFont>
      <p:font typeface="PT Sans Narrow"/>
      <p:regular r:id="rId70"/>
      <p:bold r:id="rId71"/>
    </p:embeddedFont>
    <p:embeddedFont>
      <p:font typeface="Poppins"/>
      <p:regular r:id="rId72"/>
      <p:bold r:id="rId73"/>
      <p:italic r:id="rId74"/>
      <p:boldItalic r:id="rId75"/>
    </p:embeddedFont>
    <p:embeddedFont>
      <p:font typeface="Fira Sans Extra Condensed Medium"/>
      <p:regular r:id="rId76"/>
      <p:bold r:id="rId77"/>
      <p:italic r:id="rId78"/>
      <p:boldItalic r:id="rId79"/>
    </p:embeddedFont>
    <p:embeddedFont>
      <p:font typeface="Helvetica Neue"/>
      <p:regular r:id="rId80"/>
      <p:bold r:id="rId81"/>
      <p:italic r:id="rId82"/>
      <p:boldItalic r:id="rId83"/>
    </p:embeddedFont>
    <p:embeddedFont>
      <p:font typeface="Open Sans"/>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6D01373-175D-42FA-8409-19EFC3C0D1DE}">
  <a:tblStyle styleId="{96D01373-175D-42FA-8409-19EFC3C0D1D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penSans-regular.fntdata"/><Relationship Id="rId83" Type="http://schemas.openxmlformats.org/officeDocument/2006/relationships/font" Target="fonts/HelveticaNeue-boldItalic.fntdata"/><Relationship Id="rId42" Type="http://schemas.openxmlformats.org/officeDocument/2006/relationships/slide" Target="slides/slide36.xml"/><Relationship Id="rId86" Type="http://schemas.openxmlformats.org/officeDocument/2006/relationships/font" Target="fonts/OpenSans-italic.fntdata"/><Relationship Id="rId41" Type="http://schemas.openxmlformats.org/officeDocument/2006/relationships/slide" Target="slides/slide35.xml"/><Relationship Id="rId85" Type="http://schemas.openxmlformats.org/officeDocument/2006/relationships/font" Target="fonts/OpenSans-bold.fntdata"/><Relationship Id="rId44" Type="http://schemas.openxmlformats.org/officeDocument/2006/relationships/slide" Target="slides/slide38.xml"/><Relationship Id="rId43" Type="http://schemas.openxmlformats.org/officeDocument/2006/relationships/slide" Target="slides/slide37.xml"/><Relationship Id="rId87" Type="http://schemas.openxmlformats.org/officeDocument/2006/relationships/font" Target="fonts/OpenSans-boldItalic.fntdata"/><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regular.fntdata"/><Relationship Id="rId82" Type="http://schemas.openxmlformats.org/officeDocument/2006/relationships/font" Target="fonts/HelveticaNeue-italic.fntdata"/><Relationship Id="rId81"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oppins-bold.fntdata"/><Relationship Id="rId72" Type="http://schemas.openxmlformats.org/officeDocument/2006/relationships/font" Target="fonts/Poppins-regular.fntdata"/><Relationship Id="rId31" Type="http://schemas.openxmlformats.org/officeDocument/2006/relationships/slide" Target="slides/slide25.xml"/><Relationship Id="rId75" Type="http://schemas.openxmlformats.org/officeDocument/2006/relationships/font" Target="fonts/Poppins-boldItalic.fntdata"/><Relationship Id="rId30" Type="http://schemas.openxmlformats.org/officeDocument/2006/relationships/slide" Target="slides/slide24.xml"/><Relationship Id="rId74" Type="http://schemas.openxmlformats.org/officeDocument/2006/relationships/font" Target="fonts/Poppins-italic.fntdata"/><Relationship Id="rId33" Type="http://schemas.openxmlformats.org/officeDocument/2006/relationships/slide" Target="slides/slide27.xml"/><Relationship Id="rId77" Type="http://schemas.openxmlformats.org/officeDocument/2006/relationships/font" Target="fonts/FiraSansExtraCondensedMedium-bold.fntdata"/><Relationship Id="rId32" Type="http://schemas.openxmlformats.org/officeDocument/2006/relationships/slide" Target="slides/slide26.xml"/><Relationship Id="rId76" Type="http://schemas.openxmlformats.org/officeDocument/2006/relationships/font" Target="fonts/FiraSansExtraCondensedMedium-regular.fntdata"/><Relationship Id="rId35" Type="http://schemas.openxmlformats.org/officeDocument/2006/relationships/slide" Target="slides/slide29.xml"/><Relationship Id="rId79" Type="http://schemas.openxmlformats.org/officeDocument/2006/relationships/font" Target="fonts/FiraSansExtraCondensedMedium-boldItalic.fntdata"/><Relationship Id="rId34" Type="http://schemas.openxmlformats.org/officeDocument/2006/relationships/slide" Target="slides/slide28.xml"/><Relationship Id="rId78" Type="http://schemas.openxmlformats.org/officeDocument/2006/relationships/font" Target="fonts/FiraSansExtraCondensedMedium-italic.fntdata"/><Relationship Id="rId71" Type="http://schemas.openxmlformats.org/officeDocument/2006/relationships/font" Target="fonts/PTSansNarrow-bold.fntdata"/><Relationship Id="rId70" Type="http://schemas.openxmlformats.org/officeDocument/2006/relationships/font" Target="fonts/PTSansNarrow-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42dfdee20d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42dfdee20d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42dfde69b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42dfde69b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42dfdee20d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42dfdee20d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42dfde69bf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42dfde69bf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42dfdee20d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42dfdee20d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43900730da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43900730da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43900730da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43900730da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643599cfd9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643599cfd9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42dfde69bf_5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42dfde69bf_5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42dfde69bf_5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42dfde69bf_5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643599cfd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643599cfd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42dfde69bf_5_1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142dfde69bf_5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42dfde69bf_5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42dfde69bf_5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42dfdee20d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42dfdee20d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42dfde69bf_5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42dfde69bf_5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42dfde69bf_5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42dfde69bf_5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42dfde69bf_5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42dfde69bf_5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42dfde69bf_5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42dfde69bf_5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42dfde69bf_5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42dfde69bf_5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42dfdee20d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42dfdee20d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42dfde69bf_5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42dfde69bf_5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42dfde69bf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42dfde69bf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643599cf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643599cf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643599cfd9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643599cfd9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43900730da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43900730da_3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43900730da_3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43900730da_3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None/>
            </a:pPr>
            <a:r>
              <a:rPr lang="en">
                <a:solidFill>
                  <a:schemeClr val="dk1"/>
                </a:solidFill>
              </a:rPr>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43900730da_3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43900730da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43900730da_3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43900730da_3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43900730da_3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43900730da_3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43900730da_3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43900730da_3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43900730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43900730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BB</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43900730d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43900730d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63fd154d9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63fd154d9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43900730d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43900730d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a:t>
            </a:r>
            <a:r>
              <a:rPr lang="en">
                <a:solidFill>
                  <a:schemeClr val="dk1"/>
                </a:solidFill>
                <a:latin typeface="Poppins"/>
                <a:ea typeface="Poppins"/>
                <a:cs typeface="Poppins"/>
                <a:sym typeface="Poppins"/>
              </a:rPr>
              <a:t>ndicators have been identified focussing on learning outcomes like qualityof education and retention rate. In addition, indicators like enrolment ratio, gender parity, skill trainings and placement ratio are also included. A total of seven indicators are identified in this sectorS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43900730d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43900730d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Poppins"/>
                <a:ea typeface="Poppins"/>
                <a:cs typeface="Poppins"/>
                <a:sym typeface="Poppins"/>
              </a:rPr>
              <a:t>Public Health is one of the priority areas for development. Under this sector, six key indicators are identified looking at the outcomes like Maternal Mortality Ratio (MMR), Infant Mortality Rate (IMR), immunisation achievement, etc. Overall operationalisation and resources availability are also captured through indicator such as availability of doctORS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43900730da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43900730da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Inqui - TFG Collaborated Projects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43900730da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143900730da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43900730da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43900730da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43900730da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43900730da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Develop skills through doing this project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43900730da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43900730da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43900730da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43900730da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Inqui - TFG Collaborated Projects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43900730da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43900730da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43900730da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143900730da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63fd154d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63fd154d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43900730da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43900730da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42dfdee20d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42dfdee20d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42f12532fd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42f12532fd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42dfde69bf_3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142dfde69bf_3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142dfde69bf_3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142dfde69bf_3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42dfde69bf_3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142dfde69bf_3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43900730da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43900730da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43900730da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43900730da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42f12532fd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142f12532fd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43900730da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43900730da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42dfde69bf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42dfde69bf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42dfde69bf_3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42dfde69bf_3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42dfde69bf_3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142dfde69bf_3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42dfde69bf_3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42dfde69bf_3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42dfde69bf_5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142dfde69bf_5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42dfdee20d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42dfdee20d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42dfde69bf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42dfde69bf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42dfdee20d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42dfdee20d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4" name="Google Shape;64;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5" name="Google Shape;65;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6" name="Google Shape;66;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7" name="Google Shape;67;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p:cSld name="TITLE_AND_BODY_1">
    <p:spTree>
      <p:nvGrpSpPr>
        <p:cNvPr id="68" name="Shape 68"/>
        <p:cNvGrpSpPr/>
        <p:nvPr/>
      </p:nvGrpSpPr>
      <p:grpSpPr>
        <a:xfrm>
          <a:off x="0" y="0"/>
          <a:ext cx="0" cy="0"/>
          <a:chOff x="0" y="0"/>
          <a:chExt cx="0" cy="0"/>
        </a:xfrm>
      </p:grpSpPr>
      <p:sp>
        <p:nvSpPr>
          <p:cNvPr id="69" name="Google Shape;69;p14"/>
          <p:cNvSpPr txBox="1"/>
          <p:nvPr>
            <p:ph type="title"/>
          </p:nvPr>
        </p:nvSpPr>
        <p:spPr>
          <a:xfrm>
            <a:off x="226800" y="86400"/>
            <a:ext cx="5876100" cy="3240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0" name="Google Shape;70;p14"/>
          <p:cNvSpPr txBox="1"/>
          <p:nvPr>
            <p:ph idx="12" type="sldNum"/>
          </p:nvPr>
        </p:nvSpPr>
        <p:spPr>
          <a:xfrm>
            <a:off x="8595308" y="4749892"/>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4"/>
          <p:cNvSpPr/>
          <p:nvPr/>
        </p:nvSpPr>
        <p:spPr>
          <a:xfrm>
            <a:off x="169200" y="162000"/>
            <a:ext cx="57600" cy="172800"/>
          </a:xfrm>
          <a:prstGeom prst="rect">
            <a:avLst/>
          </a:prstGeom>
          <a:solidFill>
            <a:srgbClr val="96E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CAPTION_ONLY_1">
    <p:spTree>
      <p:nvGrpSpPr>
        <p:cNvPr id="72" name="Shape 72"/>
        <p:cNvGrpSpPr/>
        <p:nvPr/>
      </p:nvGrpSpPr>
      <p:grpSpPr>
        <a:xfrm>
          <a:off x="0" y="0"/>
          <a:ext cx="0" cy="0"/>
          <a:chOff x="0" y="0"/>
          <a:chExt cx="0" cy="0"/>
        </a:xfrm>
      </p:grpSpPr>
      <p:sp>
        <p:nvSpPr>
          <p:cNvPr id="73" name="Google Shape;73;p15"/>
          <p:cNvSpPr txBox="1"/>
          <p:nvPr>
            <p:ph idx="12" type="sldNum"/>
          </p:nvPr>
        </p:nvSpPr>
        <p:spPr>
          <a:xfrm>
            <a:off x="8595308" y="4749892"/>
            <a:ext cx="548700" cy="393600"/>
          </a:xfrm>
          <a:prstGeom prst="rect">
            <a:avLst/>
          </a:prstGeom>
        </p:spPr>
        <p:txBody>
          <a:bodyPr anchorCtr="0" anchor="b"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2.jpg"/><Relationship Id="rId4" Type="http://schemas.openxmlformats.org/officeDocument/2006/relationships/image" Target="../media/image9.png"/><Relationship Id="rId5" Type="http://schemas.openxmlformats.org/officeDocument/2006/relationships/image" Target="../media/image8.jpg"/><Relationship Id="rId6"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3.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0.png"/><Relationship Id="rId4" Type="http://schemas.openxmlformats.org/officeDocument/2006/relationships/image" Target="../media/image37.png"/><Relationship Id="rId5"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2.png"/><Relationship Id="rId4" Type="http://schemas.openxmlformats.org/officeDocument/2006/relationships/image" Target="../media/image43.png"/><Relationship Id="rId5" Type="http://schemas.openxmlformats.org/officeDocument/2006/relationships/image" Target="../media/image57.png"/><Relationship Id="rId6" Type="http://schemas.openxmlformats.org/officeDocument/2006/relationships/image" Target="../media/image45.png"/><Relationship Id="rId7" Type="http://schemas.openxmlformats.org/officeDocument/2006/relationships/image" Target="../media/image38.png"/><Relationship Id="rId8"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42.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6.png"/><Relationship Id="rId4" Type="http://schemas.openxmlformats.org/officeDocument/2006/relationships/image" Target="../media/image56.png"/><Relationship Id="rId5"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ctrTitle"/>
          </p:nvPr>
        </p:nvSpPr>
        <p:spPr>
          <a:xfrm>
            <a:off x="938825" y="1665314"/>
            <a:ext cx="7136700" cy="1022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Community Service Project</a:t>
            </a:r>
            <a:endParaRPr/>
          </a:p>
        </p:txBody>
      </p:sp>
      <p:pic>
        <p:nvPicPr>
          <p:cNvPr id="79" name="Google Shape;79;p16"/>
          <p:cNvPicPr preferRelativeResize="0"/>
          <p:nvPr/>
        </p:nvPicPr>
        <p:blipFill>
          <a:blip r:embed="rId3">
            <a:alphaModFix/>
          </a:blip>
          <a:stretch>
            <a:fillRect/>
          </a:stretch>
        </p:blipFill>
        <p:spPr>
          <a:xfrm>
            <a:off x="2290650" y="2991971"/>
            <a:ext cx="705253" cy="530333"/>
          </a:xfrm>
          <a:prstGeom prst="rect">
            <a:avLst/>
          </a:prstGeom>
          <a:noFill/>
          <a:ln>
            <a:noFill/>
          </a:ln>
        </p:spPr>
      </p:pic>
      <p:pic>
        <p:nvPicPr>
          <p:cNvPr id="80" name="Google Shape;80;p16"/>
          <p:cNvPicPr preferRelativeResize="0"/>
          <p:nvPr/>
        </p:nvPicPr>
        <p:blipFill>
          <a:blip r:embed="rId4">
            <a:alphaModFix/>
          </a:blip>
          <a:stretch>
            <a:fillRect/>
          </a:stretch>
        </p:blipFill>
        <p:spPr>
          <a:xfrm>
            <a:off x="6035505" y="2967440"/>
            <a:ext cx="899945" cy="530345"/>
          </a:xfrm>
          <a:prstGeom prst="rect">
            <a:avLst/>
          </a:prstGeom>
          <a:noFill/>
          <a:ln>
            <a:noFill/>
          </a:ln>
        </p:spPr>
      </p:pic>
      <p:pic>
        <p:nvPicPr>
          <p:cNvPr id="81" name="Google Shape;81;p16"/>
          <p:cNvPicPr preferRelativeResize="0"/>
          <p:nvPr/>
        </p:nvPicPr>
        <p:blipFill rotWithShape="1">
          <a:blip r:embed="rId5">
            <a:alphaModFix/>
          </a:blip>
          <a:srcRect b="0" l="0" r="0" t="0"/>
          <a:stretch/>
        </p:blipFill>
        <p:spPr>
          <a:xfrm>
            <a:off x="3996172" y="2991971"/>
            <a:ext cx="1039064" cy="530333"/>
          </a:xfrm>
          <a:prstGeom prst="rect">
            <a:avLst/>
          </a:prstGeom>
          <a:noFill/>
          <a:ln>
            <a:noFill/>
          </a:ln>
        </p:spPr>
      </p:pic>
      <p:pic>
        <p:nvPicPr>
          <p:cNvPr id="82" name="Google Shape;82;p16"/>
          <p:cNvPicPr preferRelativeResize="0"/>
          <p:nvPr/>
        </p:nvPicPr>
        <p:blipFill>
          <a:blip r:embed="rId6">
            <a:alphaModFix/>
          </a:blip>
          <a:stretch>
            <a:fillRect/>
          </a:stretch>
        </p:blipFill>
        <p:spPr>
          <a:xfrm>
            <a:off x="5182747" y="2886275"/>
            <a:ext cx="705247" cy="692676"/>
          </a:xfrm>
          <a:prstGeom prst="rect">
            <a:avLst/>
          </a:prstGeom>
          <a:noFill/>
          <a:ln>
            <a:noFill/>
          </a:ln>
        </p:spPr>
      </p:pic>
      <p:pic>
        <p:nvPicPr>
          <p:cNvPr id="83" name="Google Shape;83;p16"/>
          <p:cNvPicPr preferRelativeResize="0"/>
          <p:nvPr/>
        </p:nvPicPr>
        <p:blipFill>
          <a:blip r:embed="rId7">
            <a:alphaModFix/>
          </a:blip>
          <a:stretch>
            <a:fillRect/>
          </a:stretch>
        </p:blipFill>
        <p:spPr>
          <a:xfrm>
            <a:off x="3143414" y="2904366"/>
            <a:ext cx="705247" cy="675359"/>
          </a:xfrm>
          <a:prstGeom prst="rect">
            <a:avLst/>
          </a:prstGeom>
          <a:noFill/>
          <a:ln>
            <a:noFill/>
          </a:ln>
        </p:spPr>
      </p:pic>
      <p:sp>
        <p:nvSpPr>
          <p:cNvPr id="84" name="Google Shape;84;p16"/>
          <p:cNvSpPr txBox="1"/>
          <p:nvPr/>
        </p:nvSpPr>
        <p:spPr>
          <a:xfrm>
            <a:off x="0" y="4289225"/>
            <a:ext cx="914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MENTOR </a:t>
            </a:r>
            <a:r>
              <a:rPr lang="en">
                <a:latin typeface="Open Sans"/>
                <a:ea typeface="Open Sans"/>
                <a:cs typeface="Open Sans"/>
                <a:sym typeface="Open Sans"/>
              </a:rPr>
              <a:t>TRAINING - DAY 1</a:t>
            </a:r>
            <a:endParaRPr>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940">
                <a:latin typeface="Calibri"/>
                <a:ea typeface="Calibri"/>
                <a:cs typeface="Calibri"/>
                <a:sym typeface="Calibri"/>
              </a:rPr>
              <a:t>IMPLEMENTATION</a:t>
            </a:r>
            <a:endParaRPr sz="2940">
              <a:latin typeface="Calibri"/>
              <a:ea typeface="Calibri"/>
              <a:cs typeface="Calibri"/>
              <a:sym typeface="Calibri"/>
            </a:endParaRPr>
          </a:p>
        </p:txBody>
      </p:sp>
      <p:sp>
        <p:nvSpPr>
          <p:cNvPr id="148" name="Google Shape;148;p25"/>
          <p:cNvSpPr txBox="1"/>
          <p:nvPr>
            <p:ph idx="1" type="body"/>
          </p:nvPr>
        </p:nvSpPr>
        <p:spPr>
          <a:xfrm>
            <a:off x="311700" y="84537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a:p>
            <a:pPr indent="-317500" lvl="0" marL="457200" rtl="0" algn="l">
              <a:lnSpc>
                <a:spcPct val="200000"/>
              </a:lnSpc>
              <a:spcBef>
                <a:spcPts val="120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M</a:t>
            </a:r>
            <a:r>
              <a:rPr lang="en" sz="1400">
                <a:solidFill>
                  <a:srgbClr val="000000"/>
                </a:solidFill>
                <a:latin typeface="Calibri"/>
                <a:ea typeface="Calibri"/>
                <a:cs typeface="Calibri"/>
                <a:sym typeface="Calibri"/>
              </a:rPr>
              <a:t>inimum of 180 hour </a:t>
            </a:r>
            <a:endParaRPr sz="1400">
              <a:solidFill>
                <a:srgbClr val="000000"/>
              </a:solidFill>
              <a:latin typeface="Calibri"/>
              <a:ea typeface="Calibri"/>
              <a:cs typeface="Calibri"/>
              <a:sym typeface="Calibri"/>
            </a:endParaRPr>
          </a:p>
          <a:p>
            <a:pPr indent="-317500" lvl="0" marL="457200" rtl="0" algn="l">
              <a:lnSpc>
                <a:spcPct val="200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Each class assigned with 1 mentor teacher</a:t>
            </a:r>
            <a:endParaRPr sz="1400">
              <a:solidFill>
                <a:srgbClr val="000000"/>
              </a:solidFill>
              <a:latin typeface="Calibri"/>
              <a:ea typeface="Calibri"/>
              <a:cs typeface="Calibri"/>
              <a:sym typeface="Calibri"/>
            </a:endParaRPr>
          </a:p>
          <a:p>
            <a:pPr indent="-317500" lvl="0" marL="457200" rtl="0" algn="l">
              <a:lnSpc>
                <a:spcPct val="200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4 credits to CSP within CBCS</a:t>
            </a:r>
            <a:endParaRPr sz="1400">
              <a:solidFill>
                <a:srgbClr val="000000"/>
              </a:solidFill>
              <a:latin typeface="Calibri"/>
              <a:ea typeface="Calibri"/>
              <a:cs typeface="Calibri"/>
              <a:sym typeface="Calibri"/>
            </a:endParaRPr>
          </a:p>
          <a:p>
            <a:pPr indent="-317500" lvl="0" marL="457200" rtl="0" algn="l">
              <a:lnSpc>
                <a:spcPct val="200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Departments could concentrate on their specific areas of concern</a:t>
            </a:r>
            <a:endParaRPr sz="1400">
              <a:solidFill>
                <a:srgbClr val="000000"/>
              </a:solidFill>
              <a:latin typeface="Calibri"/>
              <a:ea typeface="Calibri"/>
              <a:cs typeface="Calibri"/>
              <a:sym typeface="Calibri"/>
            </a:endParaRPr>
          </a:p>
          <a:p>
            <a:pPr indent="-317500" lvl="0" marL="457200" rtl="0" algn="l">
              <a:lnSpc>
                <a:spcPct val="200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Log book - Evaluation - Grading done by concerned mentor</a:t>
            </a:r>
            <a:endParaRPr sz="1400">
              <a:solidFill>
                <a:srgbClr val="000000"/>
              </a:solidFill>
              <a:latin typeface="Calibri"/>
              <a:ea typeface="Calibri"/>
              <a:cs typeface="Calibri"/>
              <a:sym typeface="Calibri"/>
            </a:endParaRPr>
          </a:p>
          <a:p>
            <a:pPr indent="-317500" lvl="0" marL="457200" rtl="0" algn="l">
              <a:lnSpc>
                <a:spcPct val="200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Final evaluation shall reflect on the marks memo</a:t>
            </a:r>
            <a:endParaRPr sz="1400">
              <a:solidFill>
                <a:srgbClr val="000000"/>
              </a:solidFill>
              <a:latin typeface="Calibri"/>
              <a:ea typeface="Calibri"/>
              <a:cs typeface="Calibri"/>
              <a:sym typeface="Calibri"/>
            </a:endParaRPr>
          </a:p>
          <a:p>
            <a:pPr indent="-317500" lvl="0" marL="457200" rtl="0" algn="l">
              <a:lnSpc>
                <a:spcPct val="200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The CSP must be different than  that of NCC/NSS/Green Corps/ Red Ribbon Club</a:t>
            </a:r>
            <a:endParaRPr sz="1400">
              <a:solidFill>
                <a:srgbClr val="000000"/>
              </a:solidFill>
              <a:latin typeface="Calibri"/>
              <a:ea typeface="Calibri"/>
              <a:cs typeface="Calibri"/>
              <a:sym typeface="Calibri"/>
            </a:endParaRPr>
          </a:p>
          <a:p>
            <a:pPr indent="-317500" lvl="0" marL="457200" rtl="0" algn="l">
              <a:lnSpc>
                <a:spcPct val="200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Minor Project Report - VIVA</a:t>
            </a:r>
            <a:endParaRPr sz="140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6"/>
          <p:cNvPicPr preferRelativeResize="0"/>
          <p:nvPr/>
        </p:nvPicPr>
        <p:blipFill rotWithShape="1">
          <a:blip r:embed="rId3">
            <a:alphaModFix/>
          </a:blip>
          <a:srcRect b="24175" l="13549" r="15062" t="22029"/>
          <a:stretch/>
        </p:blipFill>
        <p:spPr>
          <a:xfrm>
            <a:off x="3584575" y="900688"/>
            <a:ext cx="1288650" cy="1017774"/>
          </a:xfrm>
          <a:prstGeom prst="rect">
            <a:avLst/>
          </a:prstGeom>
          <a:noFill/>
          <a:ln>
            <a:noFill/>
          </a:ln>
        </p:spPr>
      </p:pic>
      <p:pic>
        <p:nvPicPr>
          <p:cNvPr id="154" name="Google Shape;154;p26"/>
          <p:cNvPicPr preferRelativeResize="0"/>
          <p:nvPr/>
        </p:nvPicPr>
        <p:blipFill rotWithShape="1">
          <a:blip r:embed="rId4">
            <a:alphaModFix/>
          </a:blip>
          <a:srcRect b="10525" l="16050" r="17570" t="11276"/>
          <a:stretch/>
        </p:blipFill>
        <p:spPr>
          <a:xfrm>
            <a:off x="1616450" y="1129650"/>
            <a:ext cx="669555" cy="788800"/>
          </a:xfrm>
          <a:prstGeom prst="rect">
            <a:avLst/>
          </a:prstGeom>
          <a:noFill/>
          <a:ln>
            <a:noFill/>
          </a:ln>
        </p:spPr>
      </p:pic>
      <p:cxnSp>
        <p:nvCxnSpPr>
          <p:cNvPr id="155" name="Google Shape;155;p26"/>
          <p:cNvCxnSpPr/>
          <p:nvPr/>
        </p:nvCxnSpPr>
        <p:spPr>
          <a:xfrm>
            <a:off x="3099150" y="1032250"/>
            <a:ext cx="10800" cy="886200"/>
          </a:xfrm>
          <a:prstGeom prst="straightConnector1">
            <a:avLst/>
          </a:prstGeom>
          <a:noFill/>
          <a:ln cap="flat" cmpd="sng" w="19050">
            <a:solidFill>
              <a:schemeClr val="dk2"/>
            </a:solidFill>
            <a:prstDash val="solid"/>
            <a:round/>
            <a:headEnd len="med" w="med" type="none"/>
            <a:tailEnd len="med" w="med" type="none"/>
          </a:ln>
        </p:spPr>
      </p:cxnSp>
      <p:sp>
        <p:nvSpPr>
          <p:cNvPr id="156" name="Google Shape;156;p26"/>
          <p:cNvSpPr txBox="1"/>
          <p:nvPr/>
        </p:nvSpPr>
        <p:spPr>
          <a:xfrm>
            <a:off x="836875" y="2002850"/>
            <a:ext cx="7155900" cy="3193800"/>
          </a:xfrm>
          <a:prstGeom prst="rect">
            <a:avLst/>
          </a:prstGeom>
          <a:noFill/>
          <a:ln>
            <a:noFill/>
          </a:ln>
        </p:spPr>
        <p:txBody>
          <a:bodyPr anchorCtr="0" anchor="t" bIns="91425" lIns="91425" spcFirstLastPara="1" rIns="91425" wrap="square" tIns="91425">
            <a:spAutoFit/>
          </a:bodyPr>
          <a:lstStyle/>
          <a:p>
            <a:pPr indent="-298450" lvl="0" marL="457200" rtl="0" algn="l">
              <a:lnSpc>
                <a:spcPct val="150000"/>
              </a:lnSpc>
              <a:spcBef>
                <a:spcPts val="0"/>
              </a:spcBef>
              <a:spcAft>
                <a:spcPts val="0"/>
              </a:spcAft>
              <a:buSzPts val="1100"/>
              <a:buFont typeface="Open Sans"/>
              <a:buChar char="-"/>
            </a:pPr>
            <a:r>
              <a:rPr lang="en" sz="1100">
                <a:latin typeface="Open Sans"/>
                <a:ea typeface="Open Sans"/>
                <a:cs typeface="Open Sans"/>
                <a:sym typeface="Open Sans"/>
              </a:rPr>
              <a:t>Conducting a baseline survey on selected topic</a:t>
            </a:r>
            <a:endParaRPr sz="1100">
              <a:latin typeface="Open Sans"/>
              <a:ea typeface="Open Sans"/>
              <a:cs typeface="Open Sans"/>
              <a:sym typeface="Open Sans"/>
            </a:endParaRPr>
          </a:p>
          <a:p>
            <a:pPr indent="-298450" lvl="0" marL="457200" rtl="0" algn="l">
              <a:lnSpc>
                <a:spcPct val="150000"/>
              </a:lnSpc>
              <a:spcBef>
                <a:spcPts val="0"/>
              </a:spcBef>
              <a:spcAft>
                <a:spcPts val="0"/>
              </a:spcAft>
              <a:buSzPts val="1100"/>
              <a:buFont typeface="Open Sans"/>
              <a:buChar char="-"/>
            </a:pPr>
            <a:r>
              <a:rPr lang="en" sz="1100">
                <a:latin typeface="Open Sans"/>
                <a:ea typeface="Open Sans"/>
                <a:cs typeface="Open Sans"/>
                <a:sym typeface="Open Sans"/>
              </a:rPr>
              <a:t>Can choose project topic from a wide range of topics </a:t>
            </a:r>
            <a:endParaRPr sz="1100">
              <a:latin typeface="Open Sans"/>
              <a:ea typeface="Open Sans"/>
              <a:cs typeface="Open Sans"/>
              <a:sym typeface="Open Sans"/>
            </a:endParaRPr>
          </a:p>
          <a:p>
            <a:pPr indent="0" lvl="0" marL="457200" rtl="0" algn="l">
              <a:lnSpc>
                <a:spcPct val="150000"/>
              </a:lnSpc>
              <a:spcBef>
                <a:spcPts val="0"/>
              </a:spcBef>
              <a:spcAft>
                <a:spcPts val="0"/>
              </a:spcAft>
              <a:buNone/>
            </a:pPr>
            <a:r>
              <a:t/>
            </a:r>
            <a:endParaRPr sz="1100">
              <a:latin typeface="Open Sans"/>
              <a:ea typeface="Open Sans"/>
              <a:cs typeface="Open Sans"/>
              <a:sym typeface="Open Sans"/>
            </a:endParaRPr>
          </a:p>
          <a:p>
            <a:pPr indent="-298450" lvl="0" marL="457200" rtl="0" algn="l">
              <a:lnSpc>
                <a:spcPct val="150000"/>
              </a:lnSpc>
              <a:spcBef>
                <a:spcPts val="0"/>
              </a:spcBef>
              <a:spcAft>
                <a:spcPts val="0"/>
              </a:spcAft>
              <a:buSzPts val="1100"/>
              <a:buFont typeface="Open Sans"/>
              <a:buChar char="-"/>
            </a:pPr>
            <a:r>
              <a:rPr b="1" lang="en" sz="1100">
                <a:solidFill>
                  <a:schemeClr val="accent1"/>
                </a:solidFill>
                <a:latin typeface="Open Sans"/>
                <a:ea typeface="Open Sans"/>
                <a:cs typeface="Open Sans"/>
                <a:sym typeface="Open Sans"/>
              </a:rPr>
              <a:t>A specific example,</a:t>
            </a:r>
            <a:r>
              <a:rPr lang="en" sz="1100">
                <a:latin typeface="Open Sans"/>
                <a:ea typeface="Open Sans"/>
                <a:cs typeface="Open Sans"/>
                <a:sym typeface="Open Sans"/>
              </a:rPr>
              <a:t>  A student of B.Sc (BZC) will first conduct a survey of his/her habitation which could be related to a specific area or in a comprehensive way of socioeconomic conditions, covering all the areas listed above. </a:t>
            </a:r>
            <a:endParaRPr sz="1100">
              <a:latin typeface="Open Sans"/>
              <a:ea typeface="Open Sans"/>
              <a:cs typeface="Open Sans"/>
              <a:sym typeface="Open Sans"/>
            </a:endParaRPr>
          </a:p>
          <a:p>
            <a:pPr indent="0" lvl="0" marL="457200" rtl="0" algn="l">
              <a:lnSpc>
                <a:spcPct val="150000"/>
              </a:lnSpc>
              <a:spcBef>
                <a:spcPts val="0"/>
              </a:spcBef>
              <a:spcAft>
                <a:spcPts val="0"/>
              </a:spcAft>
              <a:buNone/>
            </a:pPr>
            <a:r>
              <a:rPr lang="en" sz="1100">
                <a:latin typeface="Open Sans"/>
                <a:ea typeface="Open Sans"/>
                <a:cs typeface="Open Sans"/>
                <a:sym typeface="Open Sans"/>
              </a:rPr>
              <a:t>or </a:t>
            </a:r>
            <a:endParaRPr sz="1100">
              <a:latin typeface="Open Sans"/>
              <a:ea typeface="Open Sans"/>
              <a:cs typeface="Open Sans"/>
              <a:sym typeface="Open Sans"/>
            </a:endParaRPr>
          </a:p>
          <a:p>
            <a:pPr indent="-298450" lvl="0" marL="457200" rtl="0" algn="l">
              <a:lnSpc>
                <a:spcPct val="150000"/>
              </a:lnSpc>
              <a:spcBef>
                <a:spcPts val="0"/>
              </a:spcBef>
              <a:spcAft>
                <a:spcPts val="0"/>
              </a:spcAft>
              <a:buSzPts val="1100"/>
              <a:buFont typeface="Open Sans"/>
              <a:buChar char="-"/>
            </a:pPr>
            <a:r>
              <a:rPr lang="en" sz="1100">
                <a:latin typeface="Open Sans"/>
                <a:ea typeface="Open Sans"/>
                <a:cs typeface="Open Sans"/>
                <a:sym typeface="Open Sans"/>
              </a:rPr>
              <a:t> Could conduct an awareness programme on Health and Hygiene or in Organic Farming or in Fisheries or in advocating prohibition of liquor or about renewable energy, or any other activity in an area as per his/her aptitude and the problems identified in the socioeconomic survey conducted. </a:t>
            </a:r>
            <a:endParaRPr sz="11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157" name="Google Shape;157;p26"/>
          <p:cNvSpPr txBox="1"/>
          <p:nvPr/>
        </p:nvSpPr>
        <p:spPr>
          <a:xfrm>
            <a:off x="1090750" y="192650"/>
            <a:ext cx="4165500" cy="85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990"/>
              <a:buFont typeface="Arial"/>
              <a:buNone/>
            </a:pPr>
            <a:r>
              <a:rPr b="1" lang="en" sz="2940">
                <a:solidFill>
                  <a:schemeClr val="accent1"/>
                </a:solidFill>
                <a:latin typeface="Calibri"/>
                <a:ea typeface="Calibri"/>
                <a:cs typeface="Calibri"/>
                <a:sym typeface="Calibri"/>
              </a:rPr>
              <a:t>PROCEDURE</a:t>
            </a:r>
            <a:endParaRPr b="1" sz="2940">
              <a:solidFill>
                <a:schemeClr val="accent1"/>
              </a:solidFill>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7"/>
          <p:cNvPicPr preferRelativeResize="0"/>
          <p:nvPr/>
        </p:nvPicPr>
        <p:blipFill rotWithShape="1">
          <a:blip r:embed="rId3">
            <a:alphaModFix/>
          </a:blip>
          <a:srcRect b="44929" l="26650" r="18927" t="8870"/>
          <a:stretch/>
        </p:blipFill>
        <p:spPr>
          <a:xfrm>
            <a:off x="2639488" y="61675"/>
            <a:ext cx="1274224" cy="1141924"/>
          </a:xfrm>
          <a:prstGeom prst="rect">
            <a:avLst/>
          </a:prstGeom>
          <a:noFill/>
          <a:ln>
            <a:noFill/>
          </a:ln>
        </p:spPr>
      </p:pic>
      <p:pic>
        <p:nvPicPr>
          <p:cNvPr id="163" name="Google Shape;163;p27"/>
          <p:cNvPicPr preferRelativeResize="0"/>
          <p:nvPr/>
        </p:nvPicPr>
        <p:blipFill rotWithShape="1">
          <a:blip r:embed="rId4">
            <a:alphaModFix/>
          </a:blip>
          <a:srcRect b="8784" l="0" r="0" t="0"/>
          <a:stretch/>
        </p:blipFill>
        <p:spPr>
          <a:xfrm>
            <a:off x="1336438" y="1757300"/>
            <a:ext cx="533625" cy="750300"/>
          </a:xfrm>
          <a:prstGeom prst="rect">
            <a:avLst/>
          </a:prstGeom>
          <a:noFill/>
          <a:ln>
            <a:noFill/>
          </a:ln>
        </p:spPr>
      </p:pic>
      <p:pic>
        <p:nvPicPr>
          <p:cNvPr id="164" name="Google Shape;164;p27"/>
          <p:cNvPicPr preferRelativeResize="0"/>
          <p:nvPr/>
        </p:nvPicPr>
        <p:blipFill rotWithShape="1">
          <a:blip r:embed="rId4">
            <a:alphaModFix/>
          </a:blip>
          <a:srcRect b="8784" l="0" r="0" t="0"/>
          <a:stretch/>
        </p:blipFill>
        <p:spPr>
          <a:xfrm>
            <a:off x="2918138" y="1757300"/>
            <a:ext cx="533625" cy="750300"/>
          </a:xfrm>
          <a:prstGeom prst="rect">
            <a:avLst/>
          </a:prstGeom>
          <a:noFill/>
          <a:ln>
            <a:noFill/>
          </a:ln>
        </p:spPr>
      </p:pic>
      <p:pic>
        <p:nvPicPr>
          <p:cNvPr id="165" name="Google Shape;165;p27"/>
          <p:cNvPicPr preferRelativeResize="0"/>
          <p:nvPr/>
        </p:nvPicPr>
        <p:blipFill rotWithShape="1">
          <a:blip r:embed="rId4">
            <a:alphaModFix/>
          </a:blip>
          <a:srcRect b="8784" l="0" r="0" t="0"/>
          <a:stretch/>
        </p:blipFill>
        <p:spPr>
          <a:xfrm>
            <a:off x="4499838" y="1757300"/>
            <a:ext cx="533625" cy="750300"/>
          </a:xfrm>
          <a:prstGeom prst="rect">
            <a:avLst/>
          </a:prstGeom>
          <a:noFill/>
          <a:ln>
            <a:noFill/>
          </a:ln>
        </p:spPr>
      </p:pic>
      <p:pic>
        <p:nvPicPr>
          <p:cNvPr id="166" name="Google Shape;166;p27"/>
          <p:cNvPicPr preferRelativeResize="0"/>
          <p:nvPr/>
        </p:nvPicPr>
        <p:blipFill rotWithShape="1">
          <a:blip r:embed="rId5">
            <a:alphaModFix/>
          </a:blip>
          <a:srcRect b="11028" l="16218" r="15029" t="13070"/>
          <a:stretch/>
        </p:blipFill>
        <p:spPr>
          <a:xfrm>
            <a:off x="2606263" y="3328875"/>
            <a:ext cx="1157400" cy="1283525"/>
          </a:xfrm>
          <a:prstGeom prst="rect">
            <a:avLst/>
          </a:prstGeom>
          <a:noFill/>
          <a:ln>
            <a:noFill/>
          </a:ln>
        </p:spPr>
      </p:pic>
      <p:pic>
        <p:nvPicPr>
          <p:cNvPr id="167" name="Google Shape;167;p27"/>
          <p:cNvPicPr preferRelativeResize="0"/>
          <p:nvPr/>
        </p:nvPicPr>
        <p:blipFill rotWithShape="1">
          <a:blip r:embed="rId6">
            <a:alphaModFix/>
          </a:blip>
          <a:srcRect b="9140" l="0" r="0" t="0"/>
          <a:stretch/>
        </p:blipFill>
        <p:spPr>
          <a:xfrm>
            <a:off x="5968500" y="3148606"/>
            <a:ext cx="2387225" cy="1569300"/>
          </a:xfrm>
          <a:prstGeom prst="rect">
            <a:avLst/>
          </a:prstGeom>
          <a:noFill/>
          <a:ln>
            <a:noFill/>
          </a:ln>
        </p:spPr>
      </p:pic>
      <p:sp>
        <p:nvSpPr>
          <p:cNvPr id="168" name="Google Shape;168;p27"/>
          <p:cNvSpPr/>
          <p:nvPr/>
        </p:nvSpPr>
        <p:spPr>
          <a:xfrm>
            <a:off x="3121963" y="2723925"/>
            <a:ext cx="126000" cy="35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7"/>
          <p:cNvSpPr/>
          <p:nvPr/>
        </p:nvSpPr>
        <p:spPr>
          <a:xfrm>
            <a:off x="4572000" y="3914238"/>
            <a:ext cx="533700" cy="11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7"/>
          <p:cNvSpPr/>
          <p:nvPr/>
        </p:nvSpPr>
        <p:spPr>
          <a:xfrm>
            <a:off x="3082088" y="1303900"/>
            <a:ext cx="126000" cy="35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8"/>
          <p:cNvSpPr txBox="1"/>
          <p:nvPr>
            <p:ph type="title"/>
          </p:nvPr>
        </p:nvSpPr>
        <p:spPr>
          <a:xfrm>
            <a:off x="-264025" y="210350"/>
            <a:ext cx="4559100" cy="707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640">
                <a:latin typeface="Calibri"/>
                <a:ea typeface="Calibri"/>
                <a:cs typeface="Calibri"/>
                <a:sym typeface="Calibri"/>
              </a:rPr>
              <a:t>OUTCOMES</a:t>
            </a:r>
            <a:endParaRPr sz="2640">
              <a:latin typeface="Calibri"/>
              <a:ea typeface="Calibri"/>
              <a:cs typeface="Calibri"/>
              <a:sym typeface="Calibri"/>
            </a:endParaRPr>
          </a:p>
        </p:txBody>
      </p:sp>
      <p:cxnSp>
        <p:nvCxnSpPr>
          <p:cNvPr id="176" name="Google Shape;176;p28"/>
          <p:cNvCxnSpPr/>
          <p:nvPr/>
        </p:nvCxnSpPr>
        <p:spPr>
          <a:xfrm>
            <a:off x="709150" y="3376450"/>
            <a:ext cx="1491600" cy="0"/>
          </a:xfrm>
          <a:prstGeom prst="straightConnector1">
            <a:avLst/>
          </a:prstGeom>
          <a:noFill/>
          <a:ln cap="flat" cmpd="sng" w="38100">
            <a:solidFill>
              <a:srgbClr val="869FB2"/>
            </a:solidFill>
            <a:prstDash val="solid"/>
            <a:round/>
            <a:headEnd len="med" w="med" type="none"/>
            <a:tailEnd len="med" w="med" type="none"/>
          </a:ln>
        </p:spPr>
      </p:cxnSp>
      <p:cxnSp>
        <p:nvCxnSpPr>
          <p:cNvPr id="177" name="Google Shape;177;p28"/>
          <p:cNvCxnSpPr/>
          <p:nvPr/>
        </p:nvCxnSpPr>
        <p:spPr>
          <a:xfrm flipH="1" rot="10800000">
            <a:off x="2199675" y="2132525"/>
            <a:ext cx="1183500" cy="1243500"/>
          </a:xfrm>
          <a:prstGeom prst="straightConnector1">
            <a:avLst/>
          </a:prstGeom>
          <a:noFill/>
          <a:ln cap="flat" cmpd="sng" w="38100">
            <a:solidFill>
              <a:srgbClr val="869FB2"/>
            </a:solidFill>
            <a:prstDash val="solid"/>
            <a:round/>
            <a:headEnd len="med" w="med" type="none"/>
            <a:tailEnd len="med" w="med" type="none"/>
          </a:ln>
        </p:spPr>
      </p:cxnSp>
      <p:cxnSp>
        <p:nvCxnSpPr>
          <p:cNvPr id="178" name="Google Shape;178;p28"/>
          <p:cNvCxnSpPr/>
          <p:nvPr/>
        </p:nvCxnSpPr>
        <p:spPr>
          <a:xfrm rot="10800000">
            <a:off x="3383175" y="2132525"/>
            <a:ext cx="1183500" cy="1243500"/>
          </a:xfrm>
          <a:prstGeom prst="straightConnector1">
            <a:avLst/>
          </a:prstGeom>
          <a:noFill/>
          <a:ln cap="flat" cmpd="sng" w="38100">
            <a:solidFill>
              <a:srgbClr val="869FB2"/>
            </a:solidFill>
            <a:prstDash val="solid"/>
            <a:round/>
            <a:headEnd len="med" w="med" type="none"/>
            <a:tailEnd len="med" w="med" type="none"/>
          </a:ln>
        </p:spPr>
      </p:cxnSp>
      <p:cxnSp>
        <p:nvCxnSpPr>
          <p:cNvPr id="179" name="Google Shape;179;p28"/>
          <p:cNvCxnSpPr/>
          <p:nvPr/>
        </p:nvCxnSpPr>
        <p:spPr>
          <a:xfrm flipH="1" rot="10800000">
            <a:off x="4577500" y="2132525"/>
            <a:ext cx="1183500" cy="1243500"/>
          </a:xfrm>
          <a:prstGeom prst="straightConnector1">
            <a:avLst/>
          </a:prstGeom>
          <a:noFill/>
          <a:ln cap="flat" cmpd="sng" w="38100">
            <a:solidFill>
              <a:srgbClr val="869FB2"/>
            </a:solidFill>
            <a:prstDash val="solid"/>
            <a:round/>
            <a:headEnd len="med" w="med" type="none"/>
            <a:tailEnd len="med" w="med" type="none"/>
          </a:ln>
        </p:spPr>
      </p:cxnSp>
      <p:cxnSp>
        <p:nvCxnSpPr>
          <p:cNvPr id="180" name="Google Shape;180;p28"/>
          <p:cNvCxnSpPr/>
          <p:nvPr/>
        </p:nvCxnSpPr>
        <p:spPr>
          <a:xfrm rot="10800000">
            <a:off x="5761000" y="2132525"/>
            <a:ext cx="1183500" cy="1243500"/>
          </a:xfrm>
          <a:prstGeom prst="straightConnector1">
            <a:avLst/>
          </a:prstGeom>
          <a:noFill/>
          <a:ln cap="flat" cmpd="sng" w="38100">
            <a:solidFill>
              <a:srgbClr val="869FB2"/>
            </a:solidFill>
            <a:prstDash val="solid"/>
            <a:round/>
            <a:headEnd len="med" w="med" type="none"/>
            <a:tailEnd len="med" w="med" type="none"/>
          </a:ln>
        </p:spPr>
      </p:cxnSp>
      <p:cxnSp>
        <p:nvCxnSpPr>
          <p:cNvPr id="181" name="Google Shape;181;p28"/>
          <p:cNvCxnSpPr/>
          <p:nvPr/>
        </p:nvCxnSpPr>
        <p:spPr>
          <a:xfrm>
            <a:off x="6943250" y="3376450"/>
            <a:ext cx="1491600" cy="0"/>
          </a:xfrm>
          <a:prstGeom prst="straightConnector1">
            <a:avLst/>
          </a:prstGeom>
          <a:noFill/>
          <a:ln cap="flat" cmpd="sng" w="38100">
            <a:solidFill>
              <a:srgbClr val="869FB2"/>
            </a:solidFill>
            <a:prstDash val="solid"/>
            <a:round/>
            <a:headEnd len="med" w="med" type="none"/>
            <a:tailEnd len="med" w="med" type="none"/>
          </a:ln>
        </p:spPr>
      </p:cxnSp>
      <p:grpSp>
        <p:nvGrpSpPr>
          <p:cNvPr id="182" name="Google Shape;182;p28"/>
          <p:cNvGrpSpPr/>
          <p:nvPr/>
        </p:nvGrpSpPr>
        <p:grpSpPr>
          <a:xfrm>
            <a:off x="1590225" y="1181939"/>
            <a:ext cx="1209359" cy="2304304"/>
            <a:chOff x="1590225" y="1181939"/>
            <a:chExt cx="1209359" cy="2304304"/>
          </a:xfrm>
        </p:grpSpPr>
        <p:sp>
          <p:nvSpPr>
            <p:cNvPr id="183" name="Google Shape;183;p28"/>
            <p:cNvSpPr/>
            <p:nvPr/>
          </p:nvSpPr>
          <p:spPr>
            <a:xfrm>
              <a:off x="2129085" y="1345446"/>
              <a:ext cx="130496" cy="124162"/>
            </a:xfrm>
            <a:custGeom>
              <a:rect b="b" l="l" r="r" t="t"/>
              <a:pathLst>
                <a:path extrusionOk="0" h="4430" w="4656">
                  <a:moveTo>
                    <a:pt x="2429" y="477"/>
                  </a:moveTo>
                  <a:cubicBezTo>
                    <a:pt x="2881" y="477"/>
                    <a:pt x="3322" y="644"/>
                    <a:pt x="3667" y="977"/>
                  </a:cubicBezTo>
                  <a:cubicBezTo>
                    <a:pt x="4001" y="1310"/>
                    <a:pt x="4179" y="1751"/>
                    <a:pt x="4179" y="2215"/>
                  </a:cubicBezTo>
                  <a:cubicBezTo>
                    <a:pt x="4179" y="2680"/>
                    <a:pt x="4001" y="3120"/>
                    <a:pt x="3667" y="3453"/>
                  </a:cubicBezTo>
                  <a:cubicBezTo>
                    <a:pt x="3334" y="3775"/>
                    <a:pt x="2893" y="3965"/>
                    <a:pt x="2429" y="3965"/>
                  </a:cubicBezTo>
                  <a:cubicBezTo>
                    <a:pt x="1965" y="3965"/>
                    <a:pt x="1524" y="3775"/>
                    <a:pt x="1203" y="3453"/>
                  </a:cubicBezTo>
                  <a:cubicBezTo>
                    <a:pt x="512" y="2775"/>
                    <a:pt x="512" y="1668"/>
                    <a:pt x="1203" y="977"/>
                  </a:cubicBezTo>
                  <a:cubicBezTo>
                    <a:pt x="1536" y="644"/>
                    <a:pt x="1988" y="477"/>
                    <a:pt x="2429" y="477"/>
                  </a:cubicBezTo>
                  <a:close/>
                  <a:moveTo>
                    <a:pt x="2429" y="1"/>
                  </a:moveTo>
                  <a:cubicBezTo>
                    <a:pt x="1860" y="1"/>
                    <a:pt x="1292" y="215"/>
                    <a:pt x="857" y="644"/>
                  </a:cubicBezTo>
                  <a:cubicBezTo>
                    <a:pt x="0" y="1513"/>
                    <a:pt x="0" y="2918"/>
                    <a:pt x="857" y="3787"/>
                  </a:cubicBezTo>
                  <a:cubicBezTo>
                    <a:pt x="1286" y="4204"/>
                    <a:pt x="1834" y="4430"/>
                    <a:pt x="2429" y="4430"/>
                  </a:cubicBezTo>
                  <a:cubicBezTo>
                    <a:pt x="3024" y="4430"/>
                    <a:pt x="3584" y="4204"/>
                    <a:pt x="4001" y="3787"/>
                  </a:cubicBezTo>
                  <a:cubicBezTo>
                    <a:pt x="4417" y="3370"/>
                    <a:pt x="4655" y="2811"/>
                    <a:pt x="4655" y="2215"/>
                  </a:cubicBezTo>
                  <a:cubicBezTo>
                    <a:pt x="4655" y="1620"/>
                    <a:pt x="4417" y="1060"/>
                    <a:pt x="4001" y="644"/>
                  </a:cubicBezTo>
                  <a:cubicBezTo>
                    <a:pt x="3566" y="215"/>
                    <a:pt x="2997" y="1"/>
                    <a:pt x="24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8"/>
            <p:cNvSpPr/>
            <p:nvPr/>
          </p:nvSpPr>
          <p:spPr>
            <a:xfrm>
              <a:off x="1678921" y="1480568"/>
              <a:ext cx="1030823" cy="2005676"/>
            </a:xfrm>
            <a:custGeom>
              <a:rect b="b" l="l" r="r" t="t"/>
              <a:pathLst>
                <a:path extrusionOk="0" h="71561" w="36779">
                  <a:moveTo>
                    <a:pt x="8287" y="1"/>
                  </a:moveTo>
                  <a:cubicBezTo>
                    <a:pt x="3727" y="1"/>
                    <a:pt x="1" y="3728"/>
                    <a:pt x="1" y="8288"/>
                  </a:cubicBezTo>
                  <a:lnTo>
                    <a:pt x="1" y="32124"/>
                  </a:lnTo>
                  <a:cubicBezTo>
                    <a:pt x="1" y="39280"/>
                    <a:pt x="4132" y="45507"/>
                    <a:pt x="10133" y="48543"/>
                  </a:cubicBezTo>
                  <a:cubicBezTo>
                    <a:pt x="14098" y="50555"/>
                    <a:pt x="16657" y="54567"/>
                    <a:pt x="16657" y="59020"/>
                  </a:cubicBezTo>
                  <a:lnTo>
                    <a:pt x="16657" y="59449"/>
                  </a:lnTo>
                  <a:cubicBezTo>
                    <a:pt x="16657" y="61628"/>
                    <a:pt x="16003" y="63723"/>
                    <a:pt x="14919" y="65616"/>
                  </a:cubicBezTo>
                  <a:cubicBezTo>
                    <a:pt x="14526" y="66319"/>
                    <a:pt x="14324" y="67140"/>
                    <a:pt x="14419" y="68033"/>
                  </a:cubicBezTo>
                  <a:cubicBezTo>
                    <a:pt x="14621" y="69855"/>
                    <a:pt x="16098" y="71331"/>
                    <a:pt x="17919" y="71534"/>
                  </a:cubicBezTo>
                  <a:cubicBezTo>
                    <a:pt x="18077" y="71552"/>
                    <a:pt x="18233" y="71560"/>
                    <a:pt x="18387" y="71560"/>
                  </a:cubicBezTo>
                  <a:cubicBezTo>
                    <a:pt x="20583" y="71560"/>
                    <a:pt x="22360" y="69784"/>
                    <a:pt x="22360" y="67581"/>
                  </a:cubicBezTo>
                  <a:cubicBezTo>
                    <a:pt x="22360" y="66854"/>
                    <a:pt x="22158" y="66164"/>
                    <a:pt x="21813" y="65580"/>
                  </a:cubicBezTo>
                  <a:cubicBezTo>
                    <a:pt x="20717" y="63723"/>
                    <a:pt x="20110" y="61628"/>
                    <a:pt x="20110" y="59484"/>
                  </a:cubicBezTo>
                  <a:lnTo>
                    <a:pt x="20110" y="59020"/>
                  </a:lnTo>
                  <a:cubicBezTo>
                    <a:pt x="20110" y="54567"/>
                    <a:pt x="22670" y="50555"/>
                    <a:pt x="26647" y="48543"/>
                  </a:cubicBezTo>
                  <a:cubicBezTo>
                    <a:pt x="32636" y="45507"/>
                    <a:pt x="36779" y="39280"/>
                    <a:pt x="36779" y="32124"/>
                  </a:cubicBezTo>
                  <a:lnTo>
                    <a:pt x="36779" y="8288"/>
                  </a:lnTo>
                  <a:cubicBezTo>
                    <a:pt x="36779" y="3728"/>
                    <a:pt x="33040" y="1"/>
                    <a:pt x="28480"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8"/>
            <p:cNvSpPr/>
            <p:nvPr/>
          </p:nvSpPr>
          <p:spPr>
            <a:xfrm>
              <a:off x="1590225" y="1856696"/>
              <a:ext cx="1209359" cy="445064"/>
            </a:xfrm>
            <a:custGeom>
              <a:rect b="b" l="l" r="r" t="t"/>
              <a:pathLst>
                <a:path extrusionOk="0" h="11074" w="43149">
                  <a:moveTo>
                    <a:pt x="3084" y="1"/>
                  </a:moveTo>
                  <a:cubicBezTo>
                    <a:pt x="1393" y="1"/>
                    <a:pt x="0" y="1382"/>
                    <a:pt x="0" y="3085"/>
                  </a:cubicBezTo>
                  <a:lnTo>
                    <a:pt x="0" y="7990"/>
                  </a:lnTo>
                  <a:cubicBezTo>
                    <a:pt x="0" y="9692"/>
                    <a:pt x="1393" y="11074"/>
                    <a:pt x="3084" y="11074"/>
                  </a:cubicBezTo>
                  <a:lnTo>
                    <a:pt x="40065" y="11074"/>
                  </a:lnTo>
                  <a:cubicBezTo>
                    <a:pt x="41767" y="11074"/>
                    <a:pt x="43148" y="9692"/>
                    <a:pt x="43148" y="7990"/>
                  </a:cubicBezTo>
                  <a:lnTo>
                    <a:pt x="43148" y="3085"/>
                  </a:lnTo>
                  <a:cubicBezTo>
                    <a:pt x="43148" y="1382"/>
                    <a:pt x="41767" y="1"/>
                    <a:pt x="40065" y="1"/>
                  </a:cubicBezTo>
                  <a:close/>
                </a:path>
              </a:pathLst>
            </a:custGeom>
            <a:solidFill>
              <a:srgbClr val="EC3A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Fira Sans Extra Condensed Medium"/>
                  <a:ea typeface="Fira Sans Extra Condensed Medium"/>
                  <a:cs typeface="Fira Sans Extra Condensed Medium"/>
                  <a:sym typeface="Fira Sans Extra Condensed Medium"/>
                </a:rPr>
                <a:t>Enhanced Learning</a:t>
              </a:r>
              <a:endParaRPr>
                <a:solidFill>
                  <a:srgbClr val="FFFFFF"/>
                </a:solidFill>
                <a:latin typeface="Fira Sans Extra Condensed Medium"/>
                <a:ea typeface="Fira Sans Extra Condensed Medium"/>
                <a:cs typeface="Fira Sans Extra Condensed Medium"/>
                <a:sym typeface="Fira Sans Extra Condensed Medium"/>
              </a:endParaRPr>
            </a:p>
          </p:txBody>
        </p:sp>
        <p:sp>
          <p:nvSpPr>
            <p:cNvPr id="186" name="Google Shape;186;p28"/>
            <p:cNvSpPr/>
            <p:nvPr/>
          </p:nvSpPr>
          <p:spPr>
            <a:xfrm>
              <a:off x="2127417" y="3309520"/>
              <a:ext cx="133831" cy="133859"/>
            </a:xfrm>
            <a:custGeom>
              <a:rect b="b" l="l" r="r" t="t"/>
              <a:pathLst>
                <a:path extrusionOk="0" h="4776" w="4775">
                  <a:moveTo>
                    <a:pt x="2381" y="1"/>
                  </a:moveTo>
                  <a:cubicBezTo>
                    <a:pt x="1060" y="1"/>
                    <a:pt x="0" y="1073"/>
                    <a:pt x="0" y="2394"/>
                  </a:cubicBezTo>
                  <a:cubicBezTo>
                    <a:pt x="0" y="3716"/>
                    <a:pt x="1060" y="4775"/>
                    <a:pt x="2381" y="4775"/>
                  </a:cubicBezTo>
                  <a:cubicBezTo>
                    <a:pt x="3703" y="4775"/>
                    <a:pt x="4774" y="3716"/>
                    <a:pt x="4774" y="2394"/>
                  </a:cubicBezTo>
                  <a:cubicBezTo>
                    <a:pt x="4774" y="1073"/>
                    <a:pt x="3703" y="1"/>
                    <a:pt x="2381" y="1"/>
                  </a:cubicBezTo>
                  <a:close/>
                </a:path>
              </a:pathLst>
            </a:custGeom>
            <a:solidFill>
              <a:srgbClr val="EC3A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8"/>
            <p:cNvSpPr/>
            <p:nvPr/>
          </p:nvSpPr>
          <p:spPr>
            <a:xfrm>
              <a:off x="1925689" y="1181939"/>
              <a:ext cx="537287" cy="537287"/>
            </a:xfrm>
            <a:custGeom>
              <a:rect b="b" l="l" r="r" t="t"/>
              <a:pathLst>
                <a:path extrusionOk="0" h="19170" w="19170">
                  <a:moveTo>
                    <a:pt x="9586" y="1"/>
                  </a:moveTo>
                  <a:cubicBezTo>
                    <a:pt x="4287" y="1"/>
                    <a:pt x="1" y="4287"/>
                    <a:pt x="1" y="9585"/>
                  </a:cubicBezTo>
                  <a:cubicBezTo>
                    <a:pt x="1" y="14872"/>
                    <a:pt x="4287" y="19170"/>
                    <a:pt x="9586" y="19170"/>
                  </a:cubicBezTo>
                  <a:cubicBezTo>
                    <a:pt x="14872" y="19170"/>
                    <a:pt x="19170" y="14872"/>
                    <a:pt x="19170" y="9585"/>
                  </a:cubicBezTo>
                  <a:cubicBezTo>
                    <a:pt x="19170" y="4287"/>
                    <a:pt x="14872" y="1"/>
                    <a:pt x="95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8"/>
            <p:cNvSpPr/>
            <p:nvPr/>
          </p:nvSpPr>
          <p:spPr>
            <a:xfrm>
              <a:off x="1988765" y="1244999"/>
              <a:ext cx="411135" cy="410827"/>
            </a:xfrm>
            <a:custGeom>
              <a:rect b="b" l="l" r="r" t="t"/>
              <a:pathLst>
                <a:path extrusionOk="0" h="14658" w="14669">
                  <a:moveTo>
                    <a:pt x="7335" y="1"/>
                  </a:moveTo>
                  <a:cubicBezTo>
                    <a:pt x="3286" y="1"/>
                    <a:pt x="0" y="3275"/>
                    <a:pt x="0" y="7335"/>
                  </a:cubicBezTo>
                  <a:cubicBezTo>
                    <a:pt x="0" y="11383"/>
                    <a:pt x="3286" y="14657"/>
                    <a:pt x="7335" y="14657"/>
                  </a:cubicBezTo>
                  <a:cubicBezTo>
                    <a:pt x="11383" y="14657"/>
                    <a:pt x="14669" y="11383"/>
                    <a:pt x="14669" y="7335"/>
                  </a:cubicBezTo>
                  <a:cubicBezTo>
                    <a:pt x="14669" y="3275"/>
                    <a:pt x="11383" y="1"/>
                    <a:pt x="7335" y="1"/>
                  </a:cubicBezTo>
                  <a:close/>
                </a:path>
              </a:pathLst>
            </a:custGeom>
            <a:solidFill>
              <a:srgbClr val="EC3A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8"/>
            <p:cNvSpPr/>
            <p:nvPr/>
          </p:nvSpPr>
          <p:spPr>
            <a:xfrm>
              <a:off x="2064677" y="1309403"/>
              <a:ext cx="259310" cy="258329"/>
            </a:xfrm>
            <a:custGeom>
              <a:rect b="b" l="l" r="r" t="t"/>
              <a:pathLst>
                <a:path extrusionOk="0" h="9217" w="9252">
                  <a:moveTo>
                    <a:pt x="3501" y="477"/>
                  </a:moveTo>
                  <a:cubicBezTo>
                    <a:pt x="4311" y="477"/>
                    <a:pt x="5073" y="799"/>
                    <a:pt x="5644" y="1370"/>
                  </a:cubicBezTo>
                  <a:cubicBezTo>
                    <a:pt x="6216" y="1930"/>
                    <a:pt x="6525" y="2692"/>
                    <a:pt x="6525" y="3501"/>
                  </a:cubicBezTo>
                  <a:cubicBezTo>
                    <a:pt x="6525" y="4311"/>
                    <a:pt x="6216" y="5073"/>
                    <a:pt x="5644" y="5644"/>
                  </a:cubicBezTo>
                  <a:cubicBezTo>
                    <a:pt x="5073" y="6216"/>
                    <a:pt x="4311" y="6525"/>
                    <a:pt x="3501" y="6525"/>
                  </a:cubicBezTo>
                  <a:cubicBezTo>
                    <a:pt x="2691" y="6525"/>
                    <a:pt x="1941" y="6216"/>
                    <a:pt x="1370" y="5644"/>
                  </a:cubicBezTo>
                  <a:cubicBezTo>
                    <a:pt x="798" y="5073"/>
                    <a:pt x="477" y="4311"/>
                    <a:pt x="477" y="3501"/>
                  </a:cubicBezTo>
                  <a:cubicBezTo>
                    <a:pt x="477" y="2692"/>
                    <a:pt x="798" y="1930"/>
                    <a:pt x="1370" y="1370"/>
                  </a:cubicBezTo>
                  <a:cubicBezTo>
                    <a:pt x="1941" y="799"/>
                    <a:pt x="2691" y="477"/>
                    <a:pt x="3501" y="477"/>
                  </a:cubicBezTo>
                  <a:close/>
                  <a:moveTo>
                    <a:pt x="6549" y="5537"/>
                  </a:moveTo>
                  <a:cubicBezTo>
                    <a:pt x="6597" y="5537"/>
                    <a:pt x="6656" y="5549"/>
                    <a:pt x="6692" y="5597"/>
                  </a:cubicBezTo>
                  <a:cubicBezTo>
                    <a:pt x="6763" y="5668"/>
                    <a:pt x="6763" y="5787"/>
                    <a:pt x="6692" y="5871"/>
                  </a:cubicBezTo>
                  <a:lnTo>
                    <a:pt x="5870" y="6692"/>
                  </a:lnTo>
                  <a:cubicBezTo>
                    <a:pt x="5835" y="6728"/>
                    <a:pt x="5784" y="6746"/>
                    <a:pt x="5733" y="6746"/>
                  </a:cubicBezTo>
                  <a:cubicBezTo>
                    <a:pt x="5683" y="6746"/>
                    <a:pt x="5632" y="6728"/>
                    <a:pt x="5596" y="6692"/>
                  </a:cubicBezTo>
                  <a:cubicBezTo>
                    <a:pt x="5513" y="6609"/>
                    <a:pt x="5513" y="6490"/>
                    <a:pt x="5596" y="6406"/>
                  </a:cubicBezTo>
                  <a:lnTo>
                    <a:pt x="6418" y="5597"/>
                  </a:lnTo>
                  <a:cubicBezTo>
                    <a:pt x="6454" y="5549"/>
                    <a:pt x="6501" y="5537"/>
                    <a:pt x="6549" y="5537"/>
                  </a:cubicBezTo>
                  <a:close/>
                  <a:moveTo>
                    <a:pt x="6882" y="6454"/>
                  </a:moveTo>
                  <a:lnTo>
                    <a:pt x="8728" y="8288"/>
                  </a:lnTo>
                  <a:lnTo>
                    <a:pt x="8299" y="8728"/>
                  </a:lnTo>
                  <a:lnTo>
                    <a:pt x="6454" y="6883"/>
                  </a:lnTo>
                  <a:lnTo>
                    <a:pt x="6882" y="6454"/>
                  </a:lnTo>
                  <a:close/>
                  <a:moveTo>
                    <a:pt x="3501" y="1"/>
                  </a:moveTo>
                  <a:cubicBezTo>
                    <a:pt x="2572" y="1"/>
                    <a:pt x="1691" y="370"/>
                    <a:pt x="1024" y="1025"/>
                  </a:cubicBezTo>
                  <a:cubicBezTo>
                    <a:pt x="370" y="1691"/>
                    <a:pt x="0" y="2573"/>
                    <a:pt x="0" y="3501"/>
                  </a:cubicBezTo>
                  <a:cubicBezTo>
                    <a:pt x="0" y="4442"/>
                    <a:pt x="370" y="5311"/>
                    <a:pt x="1024" y="5978"/>
                  </a:cubicBezTo>
                  <a:cubicBezTo>
                    <a:pt x="1691" y="6633"/>
                    <a:pt x="2572" y="7002"/>
                    <a:pt x="3501" y="7002"/>
                  </a:cubicBezTo>
                  <a:cubicBezTo>
                    <a:pt x="4061" y="7002"/>
                    <a:pt x="4584" y="6871"/>
                    <a:pt x="5073" y="6633"/>
                  </a:cubicBezTo>
                  <a:cubicBezTo>
                    <a:pt x="5084" y="6775"/>
                    <a:pt x="5144" y="6918"/>
                    <a:pt x="5251" y="7025"/>
                  </a:cubicBezTo>
                  <a:cubicBezTo>
                    <a:pt x="5382" y="7156"/>
                    <a:pt x="5549" y="7216"/>
                    <a:pt x="5727" y="7216"/>
                  </a:cubicBezTo>
                  <a:cubicBezTo>
                    <a:pt x="5846" y="7216"/>
                    <a:pt x="5954" y="7192"/>
                    <a:pt x="6049" y="7145"/>
                  </a:cubicBezTo>
                  <a:cubicBezTo>
                    <a:pt x="6061" y="7156"/>
                    <a:pt x="6073" y="7180"/>
                    <a:pt x="6096" y="7204"/>
                  </a:cubicBezTo>
                  <a:lnTo>
                    <a:pt x="7978" y="9085"/>
                  </a:lnTo>
                  <a:cubicBezTo>
                    <a:pt x="8061" y="9169"/>
                    <a:pt x="8180" y="9216"/>
                    <a:pt x="8299" y="9216"/>
                  </a:cubicBezTo>
                  <a:cubicBezTo>
                    <a:pt x="8406" y="9216"/>
                    <a:pt x="8525" y="9169"/>
                    <a:pt x="8609" y="9085"/>
                  </a:cubicBezTo>
                  <a:lnTo>
                    <a:pt x="9085" y="8609"/>
                  </a:lnTo>
                  <a:cubicBezTo>
                    <a:pt x="9252" y="8430"/>
                    <a:pt x="9252" y="8157"/>
                    <a:pt x="9085" y="7978"/>
                  </a:cubicBezTo>
                  <a:lnTo>
                    <a:pt x="7204" y="6097"/>
                  </a:lnTo>
                  <a:cubicBezTo>
                    <a:pt x="7180" y="6073"/>
                    <a:pt x="7156" y="6061"/>
                    <a:pt x="7144" y="6049"/>
                  </a:cubicBezTo>
                  <a:cubicBezTo>
                    <a:pt x="7275" y="5787"/>
                    <a:pt x="7239" y="5466"/>
                    <a:pt x="7025" y="5251"/>
                  </a:cubicBezTo>
                  <a:cubicBezTo>
                    <a:pt x="6918" y="5144"/>
                    <a:pt x="6775" y="5085"/>
                    <a:pt x="6632" y="5061"/>
                  </a:cubicBezTo>
                  <a:cubicBezTo>
                    <a:pt x="6870" y="4585"/>
                    <a:pt x="7001" y="4049"/>
                    <a:pt x="7001" y="3501"/>
                  </a:cubicBezTo>
                  <a:cubicBezTo>
                    <a:pt x="7001" y="2573"/>
                    <a:pt x="6632" y="1691"/>
                    <a:pt x="5977" y="1025"/>
                  </a:cubicBezTo>
                  <a:cubicBezTo>
                    <a:pt x="5311" y="370"/>
                    <a:pt x="4442" y="1"/>
                    <a:pt x="35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 name="Google Shape;190;p28"/>
          <p:cNvGrpSpPr/>
          <p:nvPr/>
        </p:nvGrpSpPr>
        <p:grpSpPr>
          <a:xfrm>
            <a:off x="3967413" y="1181939"/>
            <a:ext cx="1209359" cy="2304304"/>
            <a:chOff x="3967412" y="1181939"/>
            <a:chExt cx="1209359" cy="2304304"/>
          </a:xfrm>
        </p:grpSpPr>
        <p:sp>
          <p:nvSpPr>
            <p:cNvPr id="191" name="Google Shape;191;p28"/>
            <p:cNvSpPr/>
            <p:nvPr/>
          </p:nvSpPr>
          <p:spPr>
            <a:xfrm>
              <a:off x="4056743" y="1480568"/>
              <a:ext cx="1030515" cy="2005676"/>
            </a:xfrm>
            <a:custGeom>
              <a:rect b="b" l="l" r="r" t="t"/>
              <a:pathLst>
                <a:path extrusionOk="0" h="71561" w="36768">
                  <a:moveTo>
                    <a:pt x="8288" y="1"/>
                  </a:moveTo>
                  <a:cubicBezTo>
                    <a:pt x="3728" y="1"/>
                    <a:pt x="1" y="3728"/>
                    <a:pt x="1" y="8288"/>
                  </a:cubicBezTo>
                  <a:lnTo>
                    <a:pt x="1" y="32124"/>
                  </a:lnTo>
                  <a:cubicBezTo>
                    <a:pt x="1" y="39280"/>
                    <a:pt x="4132" y="45507"/>
                    <a:pt x="10121" y="48543"/>
                  </a:cubicBezTo>
                  <a:cubicBezTo>
                    <a:pt x="14098" y="50555"/>
                    <a:pt x="16658" y="54567"/>
                    <a:pt x="16658" y="59020"/>
                  </a:cubicBezTo>
                  <a:lnTo>
                    <a:pt x="16658" y="59449"/>
                  </a:lnTo>
                  <a:cubicBezTo>
                    <a:pt x="16658" y="61628"/>
                    <a:pt x="16003" y="63723"/>
                    <a:pt x="14920" y="65616"/>
                  </a:cubicBezTo>
                  <a:cubicBezTo>
                    <a:pt x="14515" y="66319"/>
                    <a:pt x="14324" y="67140"/>
                    <a:pt x="14419" y="68033"/>
                  </a:cubicBezTo>
                  <a:cubicBezTo>
                    <a:pt x="14622" y="69855"/>
                    <a:pt x="16086" y="71331"/>
                    <a:pt x="17920" y="71534"/>
                  </a:cubicBezTo>
                  <a:cubicBezTo>
                    <a:pt x="18078" y="71552"/>
                    <a:pt x="18234" y="71560"/>
                    <a:pt x="18387" y="71560"/>
                  </a:cubicBezTo>
                  <a:cubicBezTo>
                    <a:pt x="20582" y="71560"/>
                    <a:pt x="22349" y="69784"/>
                    <a:pt x="22349" y="67581"/>
                  </a:cubicBezTo>
                  <a:cubicBezTo>
                    <a:pt x="22349" y="66854"/>
                    <a:pt x="22147" y="66164"/>
                    <a:pt x="21801" y="65580"/>
                  </a:cubicBezTo>
                  <a:cubicBezTo>
                    <a:pt x="20718" y="63723"/>
                    <a:pt x="20111" y="61628"/>
                    <a:pt x="20111" y="59484"/>
                  </a:cubicBezTo>
                  <a:lnTo>
                    <a:pt x="20111" y="59020"/>
                  </a:lnTo>
                  <a:cubicBezTo>
                    <a:pt x="20111" y="54567"/>
                    <a:pt x="22670" y="50555"/>
                    <a:pt x="26635" y="48543"/>
                  </a:cubicBezTo>
                  <a:cubicBezTo>
                    <a:pt x="32636" y="45507"/>
                    <a:pt x="36767" y="39280"/>
                    <a:pt x="36767" y="32124"/>
                  </a:cubicBezTo>
                  <a:lnTo>
                    <a:pt x="36767" y="8288"/>
                  </a:lnTo>
                  <a:cubicBezTo>
                    <a:pt x="36767" y="3728"/>
                    <a:pt x="33041" y="1"/>
                    <a:pt x="28481"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8"/>
            <p:cNvSpPr/>
            <p:nvPr/>
          </p:nvSpPr>
          <p:spPr>
            <a:xfrm>
              <a:off x="3967412" y="1847296"/>
              <a:ext cx="1209359" cy="445064"/>
            </a:xfrm>
            <a:custGeom>
              <a:rect b="b" l="l" r="r" t="t"/>
              <a:pathLst>
                <a:path extrusionOk="0" h="11074" w="43149">
                  <a:moveTo>
                    <a:pt x="3084" y="1"/>
                  </a:moveTo>
                  <a:cubicBezTo>
                    <a:pt x="1394" y="1"/>
                    <a:pt x="1" y="1382"/>
                    <a:pt x="1" y="3085"/>
                  </a:cubicBezTo>
                  <a:lnTo>
                    <a:pt x="1" y="7990"/>
                  </a:lnTo>
                  <a:cubicBezTo>
                    <a:pt x="1" y="9692"/>
                    <a:pt x="1394" y="11074"/>
                    <a:pt x="3084" y="11074"/>
                  </a:cubicBezTo>
                  <a:lnTo>
                    <a:pt x="40065" y="11074"/>
                  </a:lnTo>
                  <a:cubicBezTo>
                    <a:pt x="41756" y="11074"/>
                    <a:pt x="43149" y="9692"/>
                    <a:pt x="43149" y="7990"/>
                  </a:cubicBezTo>
                  <a:lnTo>
                    <a:pt x="43149" y="3085"/>
                  </a:lnTo>
                  <a:cubicBezTo>
                    <a:pt x="43149" y="1382"/>
                    <a:pt x="41756" y="1"/>
                    <a:pt x="40065" y="1"/>
                  </a:cubicBezTo>
                  <a:close/>
                </a:path>
              </a:pathLst>
            </a:custGeom>
            <a:solidFill>
              <a:srgbClr val="4949E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Fira Sans Extra Condensed Medium"/>
                  <a:ea typeface="Fira Sans Extra Condensed Medium"/>
                  <a:cs typeface="Fira Sans Extra Condensed Medium"/>
                  <a:sym typeface="Fira Sans Extra Condensed Medium"/>
                </a:rPr>
                <a:t>Career Development</a:t>
              </a:r>
              <a:endParaRPr>
                <a:solidFill>
                  <a:srgbClr val="FFFFFF"/>
                </a:solidFill>
                <a:latin typeface="Fira Sans Extra Condensed Medium"/>
                <a:ea typeface="Fira Sans Extra Condensed Medium"/>
                <a:cs typeface="Fira Sans Extra Condensed Medium"/>
                <a:sym typeface="Fira Sans Extra Condensed Medium"/>
              </a:endParaRPr>
            </a:p>
          </p:txBody>
        </p:sp>
        <p:sp>
          <p:nvSpPr>
            <p:cNvPr id="193" name="Google Shape;193;p28"/>
            <p:cNvSpPr/>
            <p:nvPr/>
          </p:nvSpPr>
          <p:spPr>
            <a:xfrm>
              <a:off x="4505085" y="3309520"/>
              <a:ext cx="133831" cy="133859"/>
            </a:xfrm>
            <a:custGeom>
              <a:rect b="b" l="l" r="r" t="t"/>
              <a:pathLst>
                <a:path extrusionOk="0" h="4776" w="4775">
                  <a:moveTo>
                    <a:pt x="2394" y="1"/>
                  </a:moveTo>
                  <a:cubicBezTo>
                    <a:pt x="1072" y="1"/>
                    <a:pt x="1" y="1073"/>
                    <a:pt x="1" y="2394"/>
                  </a:cubicBezTo>
                  <a:cubicBezTo>
                    <a:pt x="1" y="3716"/>
                    <a:pt x="1072" y="4775"/>
                    <a:pt x="2394" y="4775"/>
                  </a:cubicBezTo>
                  <a:cubicBezTo>
                    <a:pt x="3703" y="4775"/>
                    <a:pt x="4775" y="3716"/>
                    <a:pt x="4775" y="2394"/>
                  </a:cubicBezTo>
                  <a:cubicBezTo>
                    <a:pt x="4775" y="1073"/>
                    <a:pt x="3703" y="1"/>
                    <a:pt x="2394" y="1"/>
                  </a:cubicBezTo>
                  <a:close/>
                </a:path>
              </a:pathLst>
            </a:custGeom>
            <a:solidFill>
              <a:srgbClr val="494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8"/>
            <p:cNvSpPr/>
            <p:nvPr/>
          </p:nvSpPr>
          <p:spPr>
            <a:xfrm>
              <a:off x="4303357" y="1181939"/>
              <a:ext cx="537287" cy="537287"/>
            </a:xfrm>
            <a:custGeom>
              <a:rect b="b" l="l" r="r" t="t"/>
              <a:pathLst>
                <a:path extrusionOk="0" h="19170" w="19170">
                  <a:moveTo>
                    <a:pt x="9585" y="1"/>
                  </a:moveTo>
                  <a:cubicBezTo>
                    <a:pt x="4299" y="1"/>
                    <a:pt x="1" y="4287"/>
                    <a:pt x="1" y="9585"/>
                  </a:cubicBezTo>
                  <a:cubicBezTo>
                    <a:pt x="1" y="14872"/>
                    <a:pt x="4299" y="19170"/>
                    <a:pt x="9585" y="19170"/>
                  </a:cubicBezTo>
                  <a:cubicBezTo>
                    <a:pt x="14883" y="19170"/>
                    <a:pt x="19170" y="14872"/>
                    <a:pt x="19170" y="9585"/>
                  </a:cubicBezTo>
                  <a:cubicBezTo>
                    <a:pt x="19170" y="4287"/>
                    <a:pt x="14883" y="1"/>
                    <a:pt x="958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8"/>
            <p:cNvSpPr/>
            <p:nvPr/>
          </p:nvSpPr>
          <p:spPr>
            <a:xfrm>
              <a:off x="4366419" y="1244999"/>
              <a:ext cx="411163" cy="410827"/>
            </a:xfrm>
            <a:custGeom>
              <a:rect b="b" l="l" r="r" t="t"/>
              <a:pathLst>
                <a:path extrusionOk="0" h="14658" w="14670">
                  <a:moveTo>
                    <a:pt x="7335" y="1"/>
                  </a:moveTo>
                  <a:cubicBezTo>
                    <a:pt x="3287" y="1"/>
                    <a:pt x="1" y="3275"/>
                    <a:pt x="1" y="7335"/>
                  </a:cubicBezTo>
                  <a:cubicBezTo>
                    <a:pt x="1" y="11383"/>
                    <a:pt x="3287" y="14657"/>
                    <a:pt x="7335" y="14657"/>
                  </a:cubicBezTo>
                  <a:cubicBezTo>
                    <a:pt x="11395" y="14657"/>
                    <a:pt x="14669" y="11383"/>
                    <a:pt x="14669" y="7335"/>
                  </a:cubicBezTo>
                  <a:cubicBezTo>
                    <a:pt x="14669" y="3275"/>
                    <a:pt x="11395" y="1"/>
                    <a:pt x="7335" y="1"/>
                  </a:cubicBezTo>
                  <a:close/>
                </a:path>
              </a:pathLst>
            </a:custGeom>
            <a:solidFill>
              <a:srgbClr val="494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8"/>
            <p:cNvSpPr/>
            <p:nvPr/>
          </p:nvSpPr>
          <p:spPr>
            <a:xfrm>
              <a:off x="4453192" y="1364139"/>
              <a:ext cx="237617" cy="169202"/>
            </a:xfrm>
            <a:custGeom>
              <a:rect b="b" l="l" r="r" t="t"/>
              <a:pathLst>
                <a:path extrusionOk="0" h="6037" w="8478">
                  <a:moveTo>
                    <a:pt x="7656" y="441"/>
                  </a:moveTo>
                  <a:lnTo>
                    <a:pt x="4477" y="2846"/>
                  </a:lnTo>
                  <a:lnTo>
                    <a:pt x="751" y="441"/>
                  </a:lnTo>
                  <a:close/>
                  <a:moveTo>
                    <a:pt x="8037" y="715"/>
                  </a:moveTo>
                  <a:lnTo>
                    <a:pt x="8037" y="5323"/>
                  </a:lnTo>
                  <a:cubicBezTo>
                    <a:pt x="8037" y="5477"/>
                    <a:pt x="7906" y="5596"/>
                    <a:pt x="7764" y="5596"/>
                  </a:cubicBezTo>
                  <a:lnTo>
                    <a:pt x="715" y="5596"/>
                  </a:lnTo>
                  <a:cubicBezTo>
                    <a:pt x="560" y="5596"/>
                    <a:pt x="441" y="5477"/>
                    <a:pt x="441" y="5323"/>
                  </a:cubicBezTo>
                  <a:lnTo>
                    <a:pt x="441" y="774"/>
                  </a:lnTo>
                  <a:lnTo>
                    <a:pt x="4370" y="3298"/>
                  </a:lnTo>
                  <a:cubicBezTo>
                    <a:pt x="4406" y="3322"/>
                    <a:pt x="4442" y="3334"/>
                    <a:pt x="4489" y="3334"/>
                  </a:cubicBezTo>
                  <a:cubicBezTo>
                    <a:pt x="4537" y="3334"/>
                    <a:pt x="4585" y="3322"/>
                    <a:pt x="4620" y="3287"/>
                  </a:cubicBezTo>
                  <a:lnTo>
                    <a:pt x="8037" y="715"/>
                  </a:lnTo>
                  <a:close/>
                  <a:moveTo>
                    <a:pt x="715" y="0"/>
                  </a:moveTo>
                  <a:cubicBezTo>
                    <a:pt x="322" y="0"/>
                    <a:pt x="1" y="322"/>
                    <a:pt x="1" y="715"/>
                  </a:cubicBezTo>
                  <a:lnTo>
                    <a:pt x="1" y="5323"/>
                  </a:lnTo>
                  <a:cubicBezTo>
                    <a:pt x="1" y="5715"/>
                    <a:pt x="322" y="6037"/>
                    <a:pt x="715" y="6037"/>
                  </a:cubicBezTo>
                  <a:lnTo>
                    <a:pt x="7764" y="6037"/>
                  </a:lnTo>
                  <a:cubicBezTo>
                    <a:pt x="8157" y="6037"/>
                    <a:pt x="8478" y="5715"/>
                    <a:pt x="8478" y="5323"/>
                  </a:cubicBezTo>
                  <a:lnTo>
                    <a:pt x="8478" y="715"/>
                  </a:lnTo>
                  <a:cubicBezTo>
                    <a:pt x="8478" y="322"/>
                    <a:pt x="8157" y="0"/>
                    <a:pt x="77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 name="Google Shape;197;p28"/>
          <p:cNvGrpSpPr/>
          <p:nvPr/>
        </p:nvGrpSpPr>
        <p:grpSpPr>
          <a:xfrm>
            <a:off x="6350825" y="1181939"/>
            <a:ext cx="1209022" cy="2304304"/>
            <a:chOff x="6350825" y="1181939"/>
            <a:chExt cx="1209022" cy="2304304"/>
          </a:xfrm>
        </p:grpSpPr>
        <p:sp>
          <p:nvSpPr>
            <p:cNvPr id="198" name="Google Shape;198;p28"/>
            <p:cNvSpPr/>
            <p:nvPr/>
          </p:nvSpPr>
          <p:spPr>
            <a:xfrm>
              <a:off x="6434411" y="1480568"/>
              <a:ext cx="1030851" cy="2005676"/>
            </a:xfrm>
            <a:custGeom>
              <a:rect b="b" l="l" r="r" t="t"/>
              <a:pathLst>
                <a:path extrusionOk="0" h="71561" w="36780">
                  <a:moveTo>
                    <a:pt x="8288" y="1"/>
                  </a:moveTo>
                  <a:cubicBezTo>
                    <a:pt x="3728" y="1"/>
                    <a:pt x="1" y="3728"/>
                    <a:pt x="1" y="8288"/>
                  </a:cubicBezTo>
                  <a:lnTo>
                    <a:pt x="1" y="32124"/>
                  </a:lnTo>
                  <a:cubicBezTo>
                    <a:pt x="1" y="39280"/>
                    <a:pt x="4132" y="45507"/>
                    <a:pt x="10133" y="48543"/>
                  </a:cubicBezTo>
                  <a:cubicBezTo>
                    <a:pt x="14098" y="50555"/>
                    <a:pt x="16658" y="54567"/>
                    <a:pt x="16658" y="59020"/>
                  </a:cubicBezTo>
                  <a:lnTo>
                    <a:pt x="16658" y="59449"/>
                  </a:lnTo>
                  <a:cubicBezTo>
                    <a:pt x="16658" y="61628"/>
                    <a:pt x="16015" y="63723"/>
                    <a:pt x="14931" y="65616"/>
                  </a:cubicBezTo>
                  <a:cubicBezTo>
                    <a:pt x="14526" y="66319"/>
                    <a:pt x="14336" y="67140"/>
                    <a:pt x="14431" y="68033"/>
                  </a:cubicBezTo>
                  <a:cubicBezTo>
                    <a:pt x="14622" y="69855"/>
                    <a:pt x="16098" y="71331"/>
                    <a:pt x="17920" y="71534"/>
                  </a:cubicBezTo>
                  <a:cubicBezTo>
                    <a:pt x="18077" y="71552"/>
                    <a:pt x="18233" y="71560"/>
                    <a:pt x="18387" y="71560"/>
                  </a:cubicBezTo>
                  <a:cubicBezTo>
                    <a:pt x="20583" y="71560"/>
                    <a:pt x="22361" y="69784"/>
                    <a:pt x="22361" y="67581"/>
                  </a:cubicBezTo>
                  <a:cubicBezTo>
                    <a:pt x="22361" y="66854"/>
                    <a:pt x="22158" y="66164"/>
                    <a:pt x="21813" y="65580"/>
                  </a:cubicBezTo>
                  <a:cubicBezTo>
                    <a:pt x="20718" y="63723"/>
                    <a:pt x="20111" y="61628"/>
                    <a:pt x="20111" y="59484"/>
                  </a:cubicBezTo>
                  <a:lnTo>
                    <a:pt x="20111" y="59020"/>
                  </a:lnTo>
                  <a:cubicBezTo>
                    <a:pt x="20111" y="54567"/>
                    <a:pt x="22670" y="50555"/>
                    <a:pt x="26647" y="48543"/>
                  </a:cubicBezTo>
                  <a:cubicBezTo>
                    <a:pt x="32636" y="45507"/>
                    <a:pt x="36779" y="39280"/>
                    <a:pt x="36779" y="32124"/>
                  </a:cubicBezTo>
                  <a:lnTo>
                    <a:pt x="36779" y="8288"/>
                  </a:lnTo>
                  <a:cubicBezTo>
                    <a:pt x="36779" y="3728"/>
                    <a:pt x="33041" y="1"/>
                    <a:pt x="28481"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p:nvPr/>
          </p:nvSpPr>
          <p:spPr>
            <a:xfrm>
              <a:off x="6350825" y="1894321"/>
              <a:ext cx="1209022" cy="410818"/>
            </a:xfrm>
            <a:custGeom>
              <a:rect b="b" l="l" r="r" t="t"/>
              <a:pathLst>
                <a:path extrusionOk="0" h="11074" w="43137">
                  <a:moveTo>
                    <a:pt x="3072" y="1"/>
                  </a:moveTo>
                  <a:cubicBezTo>
                    <a:pt x="1381" y="1"/>
                    <a:pt x="0" y="1382"/>
                    <a:pt x="0" y="3085"/>
                  </a:cubicBezTo>
                  <a:lnTo>
                    <a:pt x="0" y="7990"/>
                  </a:lnTo>
                  <a:cubicBezTo>
                    <a:pt x="0" y="9692"/>
                    <a:pt x="1381" y="11074"/>
                    <a:pt x="3072" y="11074"/>
                  </a:cubicBezTo>
                  <a:lnTo>
                    <a:pt x="40053" y="11074"/>
                  </a:lnTo>
                  <a:cubicBezTo>
                    <a:pt x="41756" y="11074"/>
                    <a:pt x="43137" y="9692"/>
                    <a:pt x="43137" y="7990"/>
                  </a:cubicBezTo>
                  <a:lnTo>
                    <a:pt x="43137" y="3085"/>
                  </a:lnTo>
                  <a:cubicBezTo>
                    <a:pt x="43137" y="1382"/>
                    <a:pt x="41756" y="1"/>
                    <a:pt x="40053" y="1"/>
                  </a:cubicBezTo>
                  <a:close/>
                </a:path>
              </a:pathLst>
            </a:custGeom>
            <a:solidFill>
              <a:srgbClr val="69E7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Fira Sans Extra Condensed Medium"/>
                  <a:ea typeface="Fira Sans Extra Condensed Medium"/>
                  <a:cs typeface="Fira Sans Extra Condensed Medium"/>
                  <a:sym typeface="Fira Sans Extra Condensed Medium"/>
                </a:rPr>
                <a:t>Social Outcomes</a:t>
              </a:r>
              <a:endParaRPr>
                <a:solidFill>
                  <a:srgbClr val="FFFFFF"/>
                </a:solidFill>
                <a:latin typeface="Fira Sans Extra Condensed Medium"/>
                <a:ea typeface="Fira Sans Extra Condensed Medium"/>
                <a:cs typeface="Fira Sans Extra Condensed Medium"/>
                <a:sym typeface="Fira Sans Extra Condensed Medium"/>
              </a:endParaRPr>
            </a:p>
          </p:txBody>
        </p:sp>
        <p:sp>
          <p:nvSpPr>
            <p:cNvPr id="200" name="Google Shape;200;p28"/>
            <p:cNvSpPr/>
            <p:nvPr/>
          </p:nvSpPr>
          <p:spPr>
            <a:xfrm>
              <a:off x="6882921" y="3309520"/>
              <a:ext cx="133831" cy="133859"/>
            </a:xfrm>
            <a:custGeom>
              <a:rect b="b" l="l" r="r" t="t"/>
              <a:pathLst>
                <a:path extrusionOk="0" h="4776" w="4775">
                  <a:moveTo>
                    <a:pt x="2382" y="1"/>
                  </a:moveTo>
                  <a:cubicBezTo>
                    <a:pt x="1060" y="1"/>
                    <a:pt x="0" y="1073"/>
                    <a:pt x="0" y="2394"/>
                  </a:cubicBezTo>
                  <a:cubicBezTo>
                    <a:pt x="0" y="3716"/>
                    <a:pt x="1060" y="4775"/>
                    <a:pt x="2382" y="4775"/>
                  </a:cubicBezTo>
                  <a:cubicBezTo>
                    <a:pt x="3703" y="4775"/>
                    <a:pt x="4775" y="3716"/>
                    <a:pt x="4775" y="2394"/>
                  </a:cubicBezTo>
                  <a:cubicBezTo>
                    <a:pt x="4775" y="1073"/>
                    <a:pt x="3703" y="1"/>
                    <a:pt x="2382" y="1"/>
                  </a:cubicBezTo>
                  <a:close/>
                </a:path>
              </a:pathLst>
            </a:custGeom>
            <a:solidFill>
              <a:srgbClr val="69E7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8"/>
            <p:cNvSpPr/>
            <p:nvPr/>
          </p:nvSpPr>
          <p:spPr>
            <a:xfrm>
              <a:off x="6681193" y="1181939"/>
              <a:ext cx="537287" cy="537287"/>
            </a:xfrm>
            <a:custGeom>
              <a:rect b="b" l="l" r="r" t="t"/>
              <a:pathLst>
                <a:path extrusionOk="0" h="19170" w="19170">
                  <a:moveTo>
                    <a:pt x="9585" y="1"/>
                  </a:moveTo>
                  <a:cubicBezTo>
                    <a:pt x="4287" y="1"/>
                    <a:pt x="0" y="4287"/>
                    <a:pt x="0" y="9585"/>
                  </a:cubicBezTo>
                  <a:cubicBezTo>
                    <a:pt x="0" y="14872"/>
                    <a:pt x="4287" y="19170"/>
                    <a:pt x="9585" y="19170"/>
                  </a:cubicBezTo>
                  <a:cubicBezTo>
                    <a:pt x="14871" y="19170"/>
                    <a:pt x="19169" y="14872"/>
                    <a:pt x="19169" y="9585"/>
                  </a:cubicBezTo>
                  <a:cubicBezTo>
                    <a:pt x="19169" y="4287"/>
                    <a:pt x="14871" y="1"/>
                    <a:pt x="958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8"/>
            <p:cNvSpPr/>
            <p:nvPr/>
          </p:nvSpPr>
          <p:spPr>
            <a:xfrm>
              <a:off x="6744255" y="1244999"/>
              <a:ext cx="411163" cy="410827"/>
            </a:xfrm>
            <a:custGeom>
              <a:rect b="b" l="l" r="r" t="t"/>
              <a:pathLst>
                <a:path extrusionOk="0" h="14658" w="14670">
                  <a:moveTo>
                    <a:pt x="7335" y="1"/>
                  </a:moveTo>
                  <a:cubicBezTo>
                    <a:pt x="3287" y="1"/>
                    <a:pt x="1" y="3275"/>
                    <a:pt x="1" y="7335"/>
                  </a:cubicBezTo>
                  <a:cubicBezTo>
                    <a:pt x="1" y="11383"/>
                    <a:pt x="3287" y="14657"/>
                    <a:pt x="7335" y="14657"/>
                  </a:cubicBezTo>
                  <a:cubicBezTo>
                    <a:pt x="11383" y="14657"/>
                    <a:pt x="14669" y="11383"/>
                    <a:pt x="14669" y="7335"/>
                  </a:cubicBezTo>
                  <a:cubicBezTo>
                    <a:pt x="14669" y="3275"/>
                    <a:pt x="11383" y="1"/>
                    <a:pt x="7335" y="1"/>
                  </a:cubicBezTo>
                  <a:close/>
                </a:path>
              </a:pathLst>
            </a:custGeom>
            <a:solidFill>
              <a:srgbClr val="69E7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8"/>
            <p:cNvSpPr/>
            <p:nvPr/>
          </p:nvSpPr>
          <p:spPr>
            <a:xfrm>
              <a:off x="6908608" y="1404357"/>
              <a:ext cx="82457" cy="81280"/>
            </a:xfrm>
            <a:custGeom>
              <a:rect b="b" l="l" r="r" t="t"/>
              <a:pathLst>
                <a:path extrusionOk="0" h="2900" w="2942">
                  <a:moveTo>
                    <a:pt x="243" y="0"/>
                  </a:moveTo>
                  <a:cubicBezTo>
                    <a:pt x="201" y="0"/>
                    <a:pt x="157" y="14"/>
                    <a:pt x="120" y="42"/>
                  </a:cubicBezTo>
                  <a:cubicBezTo>
                    <a:pt x="25" y="101"/>
                    <a:pt x="1" y="232"/>
                    <a:pt x="60" y="328"/>
                  </a:cubicBezTo>
                  <a:cubicBezTo>
                    <a:pt x="156" y="447"/>
                    <a:pt x="1846" y="2125"/>
                    <a:pt x="2573" y="2840"/>
                  </a:cubicBezTo>
                  <a:cubicBezTo>
                    <a:pt x="2620" y="2875"/>
                    <a:pt x="2668" y="2899"/>
                    <a:pt x="2715" y="2899"/>
                  </a:cubicBezTo>
                  <a:cubicBezTo>
                    <a:pt x="2775" y="2899"/>
                    <a:pt x="2823" y="2875"/>
                    <a:pt x="2870" y="2840"/>
                  </a:cubicBezTo>
                  <a:cubicBezTo>
                    <a:pt x="2942" y="2756"/>
                    <a:pt x="2942" y="2625"/>
                    <a:pt x="2858" y="2542"/>
                  </a:cubicBezTo>
                  <a:cubicBezTo>
                    <a:pt x="1965" y="1661"/>
                    <a:pt x="513" y="220"/>
                    <a:pt x="406" y="89"/>
                  </a:cubicBezTo>
                  <a:cubicBezTo>
                    <a:pt x="370" y="32"/>
                    <a:pt x="307" y="0"/>
                    <a:pt x="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8"/>
            <p:cNvSpPr/>
            <p:nvPr/>
          </p:nvSpPr>
          <p:spPr>
            <a:xfrm>
              <a:off x="6908608" y="1404469"/>
              <a:ext cx="82457" cy="81168"/>
            </a:xfrm>
            <a:custGeom>
              <a:rect b="b" l="l" r="r" t="t"/>
              <a:pathLst>
                <a:path extrusionOk="0" h="2896" w="2942">
                  <a:moveTo>
                    <a:pt x="2706" y="0"/>
                  </a:moveTo>
                  <a:cubicBezTo>
                    <a:pt x="2668" y="0"/>
                    <a:pt x="2631" y="12"/>
                    <a:pt x="2596" y="38"/>
                  </a:cubicBezTo>
                  <a:cubicBezTo>
                    <a:pt x="2465" y="121"/>
                    <a:pt x="786" y="1812"/>
                    <a:pt x="84" y="2538"/>
                  </a:cubicBezTo>
                  <a:cubicBezTo>
                    <a:pt x="1" y="2621"/>
                    <a:pt x="1" y="2752"/>
                    <a:pt x="84" y="2836"/>
                  </a:cubicBezTo>
                  <a:cubicBezTo>
                    <a:pt x="120" y="2871"/>
                    <a:pt x="179" y="2895"/>
                    <a:pt x="227" y="2895"/>
                  </a:cubicBezTo>
                  <a:cubicBezTo>
                    <a:pt x="275" y="2895"/>
                    <a:pt x="334" y="2871"/>
                    <a:pt x="370" y="2836"/>
                  </a:cubicBezTo>
                  <a:cubicBezTo>
                    <a:pt x="1251" y="1943"/>
                    <a:pt x="2691" y="490"/>
                    <a:pt x="2822" y="371"/>
                  </a:cubicBezTo>
                  <a:cubicBezTo>
                    <a:pt x="2918" y="312"/>
                    <a:pt x="2942" y="181"/>
                    <a:pt x="2882" y="97"/>
                  </a:cubicBezTo>
                  <a:cubicBezTo>
                    <a:pt x="2836" y="37"/>
                    <a:pt x="2772" y="0"/>
                    <a:pt x="270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8"/>
            <p:cNvSpPr/>
            <p:nvPr/>
          </p:nvSpPr>
          <p:spPr>
            <a:xfrm>
              <a:off x="6829529" y="1325771"/>
              <a:ext cx="240616" cy="240952"/>
            </a:xfrm>
            <a:custGeom>
              <a:rect b="b" l="l" r="r" t="t"/>
              <a:pathLst>
                <a:path extrusionOk="0" h="8597" w="8585">
                  <a:moveTo>
                    <a:pt x="4287" y="417"/>
                  </a:moveTo>
                  <a:cubicBezTo>
                    <a:pt x="6430" y="417"/>
                    <a:pt x="8168" y="2155"/>
                    <a:pt x="8168" y="4298"/>
                  </a:cubicBezTo>
                  <a:cubicBezTo>
                    <a:pt x="8168" y="6441"/>
                    <a:pt x="6430" y="8180"/>
                    <a:pt x="4287" y="8180"/>
                  </a:cubicBezTo>
                  <a:cubicBezTo>
                    <a:pt x="2156" y="8180"/>
                    <a:pt x="405" y="6441"/>
                    <a:pt x="405" y="4298"/>
                  </a:cubicBezTo>
                  <a:cubicBezTo>
                    <a:pt x="405" y="2155"/>
                    <a:pt x="2156" y="417"/>
                    <a:pt x="4287" y="417"/>
                  </a:cubicBezTo>
                  <a:close/>
                  <a:moveTo>
                    <a:pt x="4287" y="0"/>
                  </a:moveTo>
                  <a:cubicBezTo>
                    <a:pt x="1918" y="0"/>
                    <a:pt x="1" y="1929"/>
                    <a:pt x="1" y="4298"/>
                  </a:cubicBezTo>
                  <a:cubicBezTo>
                    <a:pt x="1" y="6668"/>
                    <a:pt x="1918" y="8597"/>
                    <a:pt x="4287" y="8597"/>
                  </a:cubicBezTo>
                  <a:cubicBezTo>
                    <a:pt x="6656" y="8597"/>
                    <a:pt x="8585" y="6668"/>
                    <a:pt x="8585" y="4298"/>
                  </a:cubicBezTo>
                  <a:cubicBezTo>
                    <a:pt x="8585" y="1929"/>
                    <a:pt x="6656" y="0"/>
                    <a:pt x="42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8"/>
            <p:cNvSpPr/>
            <p:nvPr/>
          </p:nvSpPr>
          <p:spPr>
            <a:xfrm>
              <a:off x="6860723" y="1357133"/>
              <a:ext cx="178227" cy="178227"/>
            </a:xfrm>
            <a:custGeom>
              <a:rect b="b" l="l" r="r" t="t"/>
              <a:pathLst>
                <a:path extrusionOk="0" h="6359" w="6359">
                  <a:moveTo>
                    <a:pt x="3180" y="417"/>
                  </a:moveTo>
                  <a:cubicBezTo>
                    <a:pt x="4704" y="417"/>
                    <a:pt x="5942" y="1655"/>
                    <a:pt x="5942" y="3179"/>
                  </a:cubicBezTo>
                  <a:cubicBezTo>
                    <a:pt x="5942" y="4703"/>
                    <a:pt x="4704" y="5942"/>
                    <a:pt x="3180" y="5942"/>
                  </a:cubicBezTo>
                  <a:cubicBezTo>
                    <a:pt x="1656" y="5942"/>
                    <a:pt x="418" y="4703"/>
                    <a:pt x="418" y="3179"/>
                  </a:cubicBezTo>
                  <a:cubicBezTo>
                    <a:pt x="418" y="1655"/>
                    <a:pt x="1656" y="417"/>
                    <a:pt x="3180" y="417"/>
                  </a:cubicBezTo>
                  <a:close/>
                  <a:moveTo>
                    <a:pt x="3180" y="0"/>
                  </a:moveTo>
                  <a:cubicBezTo>
                    <a:pt x="1430" y="0"/>
                    <a:pt x="1" y="1429"/>
                    <a:pt x="1" y="3179"/>
                  </a:cubicBezTo>
                  <a:cubicBezTo>
                    <a:pt x="1" y="4930"/>
                    <a:pt x="1430" y="6358"/>
                    <a:pt x="3180" y="6358"/>
                  </a:cubicBezTo>
                  <a:cubicBezTo>
                    <a:pt x="4930" y="6358"/>
                    <a:pt x="6359" y="4930"/>
                    <a:pt x="6359" y="3179"/>
                  </a:cubicBezTo>
                  <a:cubicBezTo>
                    <a:pt x="6359" y="1429"/>
                    <a:pt x="4930" y="0"/>
                    <a:pt x="31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28"/>
          <p:cNvGrpSpPr/>
          <p:nvPr/>
        </p:nvGrpSpPr>
        <p:grpSpPr>
          <a:xfrm>
            <a:off x="5150275" y="2022404"/>
            <a:ext cx="1209359" cy="2304277"/>
            <a:chOff x="5150275" y="2022404"/>
            <a:chExt cx="1209359" cy="2304277"/>
          </a:xfrm>
        </p:grpSpPr>
        <p:sp>
          <p:nvSpPr>
            <p:cNvPr id="208" name="Google Shape;208;p28"/>
            <p:cNvSpPr/>
            <p:nvPr/>
          </p:nvSpPr>
          <p:spPr>
            <a:xfrm>
              <a:off x="5245591" y="2022404"/>
              <a:ext cx="1030823" cy="2005676"/>
            </a:xfrm>
            <a:custGeom>
              <a:rect b="b" l="l" r="r" t="t"/>
              <a:pathLst>
                <a:path extrusionOk="0" h="71561" w="36779">
                  <a:moveTo>
                    <a:pt x="18392" y="1"/>
                  </a:moveTo>
                  <a:cubicBezTo>
                    <a:pt x="16196" y="1"/>
                    <a:pt x="14419" y="1777"/>
                    <a:pt x="14419" y="3980"/>
                  </a:cubicBezTo>
                  <a:cubicBezTo>
                    <a:pt x="14419" y="4707"/>
                    <a:pt x="14621" y="5397"/>
                    <a:pt x="14966" y="5981"/>
                  </a:cubicBezTo>
                  <a:cubicBezTo>
                    <a:pt x="16062" y="7838"/>
                    <a:pt x="16669" y="9933"/>
                    <a:pt x="16669" y="12077"/>
                  </a:cubicBezTo>
                  <a:lnTo>
                    <a:pt x="16669" y="12541"/>
                  </a:lnTo>
                  <a:cubicBezTo>
                    <a:pt x="16669" y="16994"/>
                    <a:pt x="14109" y="21006"/>
                    <a:pt x="10132" y="23018"/>
                  </a:cubicBezTo>
                  <a:cubicBezTo>
                    <a:pt x="4143" y="26054"/>
                    <a:pt x="0" y="32281"/>
                    <a:pt x="0" y="39437"/>
                  </a:cubicBezTo>
                  <a:lnTo>
                    <a:pt x="0" y="63273"/>
                  </a:lnTo>
                  <a:cubicBezTo>
                    <a:pt x="0" y="67833"/>
                    <a:pt x="3739" y="71560"/>
                    <a:pt x="8299" y="71560"/>
                  </a:cubicBezTo>
                  <a:lnTo>
                    <a:pt x="28492" y="71560"/>
                  </a:lnTo>
                  <a:cubicBezTo>
                    <a:pt x="33052" y="71560"/>
                    <a:pt x="36778" y="67833"/>
                    <a:pt x="36778" y="63273"/>
                  </a:cubicBezTo>
                  <a:lnTo>
                    <a:pt x="36778" y="39437"/>
                  </a:lnTo>
                  <a:cubicBezTo>
                    <a:pt x="36778" y="32281"/>
                    <a:pt x="32647" y="26054"/>
                    <a:pt x="26646" y="23018"/>
                  </a:cubicBezTo>
                  <a:cubicBezTo>
                    <a:pt x="22681" y="21006"/>
                    <a:pt x="20122" y="16994"/>
                    <a:pt x="20122" y="12541"/>
                  </a:cubicBezTo>
                  <a:lnTo>
                    <a:pt x="20122" y="12112"/>
                  </a:lnTo>
                  <a:cubicBezTo>
                    <a:pt x="20122" y="9933"/>
                    <a:pt x="20776" y="7838"/>
                    <a:pt x="21860" y="5945"/>
                  </a:cubicBezTo>
                  <a:cubicBezTo>
                    <a:pt x="22253" y="5242"/>
                    <a:pt x="22455" y="4421"/>
                    <a:pt x="22360" y="3528"/>
                  </a:cubicBezTo>
                  <a:cubicBezTo>
                    <a:pt x="22158" y="1706"/>
                    <a:pt x="20681" y="230"/>
                    <a:pt x="18860" y="27"/>
                  </a:cubicBezTo>
                  <a:cubicBezTo>
                    <a:pt x="18702" y="10"/>
                    <a:pt x="18546" y="1"/>
                    <a:pt x="18392"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8"/>
            <p:cNvSpPr/>
            <p:nvPr/>
          </p:nvSpPr>
          <p:spPr>
            <a:xfrm>
              <a:off x="5150275" y="3171037"/>
              <a:ext cx="1209359" cy="410818"/>
            </a:xfrm>
            <a:custGeom>
              <a:rect b="b" l="l" r="r" t="t"/>
              <a:pathLst>
                <a:path extrusionOk="0" h="11074" w="43149">
                  <a:moveTo>
                    <a:pt x="3084" y="0"/>
                  </a:moveTo>
                  <a:cubicBezTo>
                    <a:pt x="1394" y="0"/>
                    <a:pt x="1" y="1382"/>
                    <a:pt x="1" y="3084"/>
                  </a:cubicBezTo>
                  <a:lnTo>
                    <a:pt x="1" y="7990"/>
                  </a:lnTo>
                  <a:cubicBezTo>
                    <a:pt x="1" y="9692"/>
                    <a:pt x="1394" y="11073"/>
                    <a:pt x="3084" y="11073"/>
                  </a:cubicBezTo>
                  <a:lnTo>
                    <a:pt x="40065" y="11073"/>
                  </a:lnTo>
                  <a:cubicBezTo>
                    <a:pt x="41756" y="11073"/>
                    <a:pt x="43149" y="9692"/>
                    <a:pt x="43149" y="7990"/>
                  </a:cubicBezTo>
                  <a:lnTo>
                    <a:pt x="43149" y="3084"/>
                  </a:lnTo>
                  <a:cubicBezTo>
                    <a:pt x="43149" y="1382"/>
                    <a:pt x="41756" y="0"/>
                    <a:pt x="40065" y="0"/>
                  </a:cubicBezTo>
                  <a:close/>
                </a:path>
              </a:pathLst>
            </a:custGeom>
            <a:solidFill>
              <a:srgbClr val="5EB2F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Fira Sans Extra Condensed Medium"/>
                  <a:ea typeface="Fira Sans Extra Condensed Medium"/>
                  <a:cs typeface="Fira Sans Extra Condensed Medium"/>
                  <a:sym typeface="Fira Sans Extra Condensed Medium"/>
                </a:rPr>
                <a:t>Personal</a:t>
              </a:r>
              <a:endParaRPr>
                <a:solidFill>
                  <a:srgbClr val="FFFFFF"/>
                </a:solidFill>
                <a:latin typeface="Fira Sans Extra Condensed Medium"/>
                <a:ea typeface="Fira Sans Extra Condensed Medium"/>
                <a:cs typeface="Fira Sans Extra Condensed Medium"/>
                <a:sym typeface="Fira Sans Extra Condensed Medium"/>
              </a:endParaRPr>
            </a:p>
          </p:txBody>
        </p:sp>
        <p:sp>
          <p:nvSpPr>
            <p:cNvPr id="210" name="Google Shape;210;p28"/>
            <p:cNvSpPr/>
            <p:nvPr/>
          </p:nvSpPr>
          <p:spPr>
            <a:xfrm>
              <a:off x="5694087" y="2065200"/>
              <a:ext cx="133831" cy="133859"/>
            </a:xfrm>
            <a:custGeom>
              <a:rect b="b" l="l" r="r" t="t"/>
              <a:pathLst>
                <a:path extrusionOk="0" h="4776" w="4775">
                  <a:moveTo>
                    <a:pt x="2394" y="1"/>
                  </a:moveTo>
                  <a:cubicBezTo>
                    <a:pt x="1072" y="1"/>
                    <a:pt x="1" y="1060"/>
                    <a:pt x="1" y="2382"/>
                  </a:cubicBezTo>
                  <a:cubicBezTo>
                    <a:pt x="1" y="3704"/>
                    <a:pt x="1072" y="4775"/>
                    <a:pt x="2394" y="4775"/>
                  </a:cubicBezTo>
                  <a:cubicBezTo>
                    <a:pt x="3715" y="4775"/>
                    <a:pt x="4775" y="3704"/>
                    <a:pt x="4775" y="2382"/>
                  </a:cubicBezTo>
                  <a:cubicBezTo>
                    <a:pt x="4775" y="1060"/>
                    <a:pt x="3715" y="1"/>
                    <a:pt x="2394" y="1"/>
                  </a:cubicBezTo>
                  <a:close/>
                </a:path>
              </a:pathLst>
            </a:custGeom>
            <a:solidFill>
              <a:srgbClr val="5EB2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p:nvPr/>
          </p:nvSpPr>
          <p:spPr>
            <a:xfrm>
              <a:off x="5492359" y="3789393"/>
              <a:ext cx="537287" cy="537287"/>
            </a:xfrm>
            <a:custGeom>
              <a:rect b="b" l="l" r="r" t="t"/>
              <a:pathLst>
                <a:path extrusionOk="0" h="19170" w="19170">
                  <a:moveTo>
                    <a:pt x="9585" y="0"/>
                  </a:moveTo>
                  <a:cubicBezTo>
                    <a:pt x="4299" y="0"/>
                    <a:pt x="1" y="4299"/>
                    <a:pt x="1" y="9585"/>
                  </a:cubicBezTo>
                  <a:cubicBezTo>
                    <a:pt x="1" y="14883"/>
                    <a:pt x="4299" y="19169"/>
                    <a:pt x="9585" y="19169"/>
                  </a:cubicBezTo>
                  <a:cubicBezTo>
                    <a:pt x="14884" y="19169"/>
                    <a:pt x="19170" y="14883"/>
                    <a:pt x="19170" y="9585"/>
                  </a:cubicBezTo>
                  <a:cubicBezTo>
                    <a:pt x="19170" y="4299"/>
                    <a:pt x="14884" y="0"/>
                    <a:pt x="95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8"/>
            <p:cNvSpPr/>
            <p:nvPr/>
          </p:nvSpPr>
          <p:spPr>
            <a:xfrm>
              <a:off x="5555435" y="3852789"/>
              <a:ext cx="411135" cy="410827"/>
            </a:xfrm>
            <a:custGeom>
              <a:rect b="b" l="l" r="r" t="t"/>
              <a:pathLst>
                <a:path extrusionOk="0" h="14658" w="14669">
                  <a:moveTo>
                    <a:pt x="7334" y="1"/>
                  </a:moveTo>
                  <a:cubicBezTo>
                    <a:pt x="3286" y="1"/>
                    <a:pt x="0" y="3275"/>
                    <a:pt x="0" y="7323"/>
                  </a:cubicBezTo>
                  <a:cubicBezTo>
                    <a:pt x="0" y="11383"/>
                    <a:pt x="3286" y="14657"/>
                    <a:pt x="7334" y="14657"/>
                  </a:cubicBezTo>
                  <a:cubicBezTo>
                    <a:pt x="11383" y="14657"/>
                    <a:pt x="14669" y="11383"/>
                    <a:pt x="14669" y="7323"/>
                  </a:cubicBezTo>
                  <a:cubicBezTo>
                    <a:pt x="14669" y="3275"/>
                    <a:pt x="11383" y="1"/>
                    <a:pt x="7334" y="1"/>
                  </a:cubicBezTo>
                  <a:close/>
                </a:path>
              </a:pathLst>
            </a:custGeom>
            <a:solidFill>
              <a:srgbClr val="5EB2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8"/>
            <p:cNvSpPr/>
            <p:nvPr/>
          </p:nvSpPr>
          <p:spPr>
            <a:xfrm>
              <a:off x="5670880" y="3945893"/>
              <a:ext cx="180245" cy="197566"/>
            </a:xfrm>
            <a:custGeom>
              <a:rect b="b" l="l" r="r" t="t"/>
              <a:pathLst>
                <a:path extrusionOk="0" h="7049" w="6431">
                  <a:moveTo>
                    <a:pt x="3215" y="453"/>
                  </a:moveTo>
                  <a:cubicBezTo>
                    <a:pt x="4061" y="453"/>
                    <a:pt x="4751" y="1143"/>
                    <a:pt x="4751" y="1989"/>
                  </a:cubicBezTo>
                  <a:cubicBezTo>
                    <a:pt x="4751" y="2834"/>
                    <a:pt x="4061" y="3525"/>
                    <a:pt x="3215" y="3525"/>
                  </a:cubicBezTo>
                  <a:cubicBezTo>
                    <a:pt x="2370" y="3525"/>
                    <a:pt x="1680" y="2834"/>
                    <a:pt x="1680" y="1989"/>
                  </a:cubicBezTo>
                  <a:cubicBezTo>
                    <a:pt x="1680" y="1143"/>
                    <a:pt x="2370" y="453"/>
                    <a:pt x="3215" y="453"/>
                  </a:cubicBezTo>
                  <a:close/>
                  <a:moveTo>
                    <a:pt x="3215" y="4060"/>
                  </a:moveTo>
                  <a:cubicBezTo>
                    <a:pt x="4668" y="4060"/>
                    <a:pt x="5859" y="5180"/>
                    <a:pt x="5978" y="6608"/>
                  </a:cubicBezTo>
                  <a:lnTo>
                    <a:pt x="453" y="6608"/>
                  </a:lnTo>
                  <a:cubicBezTo>
                    <a:pt x="572" y="5180"/>
                    <a:pt x="1763" y="4060"/>
                    <a:pt x="3215" y="4060"/>
                  </a:cubicBezTo>
                  <a:close/>
                  <a:moveTo>
                    <a:pt x="3215" y="0"/>
                  </a:moveTo>
                  <a:cubicBezTo>
                    <a:pt x="2120" y="0"/>
                    <a:pt x="1239" y="893"/>
                    <a:pt x="1239" y="1989"/>
                  </a:cubicBezTo>
                  <a:cubicBezTo>
                    <a:pt x="1239" y="2751"/>
                    <a:pt x="1680" y="3417"/>
                    <a:pt x="2311" y="3751"/>
                  </a:cubicBezTo>
                  <a:cubicBezTo>
                    <a:pt x="977" y="4132"/>
                    <a:pt x="1" y="5370"/>
                    <a:pt x="1" y="6835"/>
                  </a:cubicBezTo>
                  <a:cubicBezTo>
                    <a:pt x="1" y="6954"/>
                    <a:pt x="96" y="7049"/>
                    <a:pt x="227" y="7049"/>
                  </a:cubicBezTo>
                  <a:lnTo>
                    <a:pt x="6204" y="7049"/>
                  </a:lnTo>
                  <a:cubicBezTo>
                    <a:pt x="6323" y="7049"/>
                    <a:pt x="6430" y="6954"/>
                    <a:pt x="6430" y="6835"/>
                  </a:cubicBezTo>
                  <a:cubicBezTo>
                    <a:pt x="6430" y="5370"/>
                    <a:pt x="5454" y="4132"/>
                    <a:pt x="4108" y="3751"/>
                  </a:cubicBezTo>
                  <a:cubicBezTo>
                    <a:pt x="4751" y="3417"/>
                    <a:pt x="5192" y="2751"/>
                    <a:pt x="5192" y="1989"/>
                  </a:cubicBezTo>
                  <a:cubicBezTo>
                    <a:pt x="5192" y="893"/>
                    <a:pt x="4311" y="0"/>
                    <a:pt x="321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28"/>
          <p:cNvGrpSpPr/>
          <p:nvPr/>
        </p:nvGrpSpPr>
        <p:grpSpPr>
          <a:xfrm>
            <a:off x="2784613" y="2022404"/>
            <a:ext cx="1209022" cy="2304277"/>
            <a:chOff x="2784613" y="2022404"/>
            <a:chExt cx="1209022" cy="2304277"/>
          </a:xfrm>
        </p:grpSpPr>
        <p:sp>
          <p:nvSpPr>
            <p:cNvPr id="215" name="Google Shape;215;p28"/>
            <p:cNvSpPr/>
            <p:nvPr/>
          </p:nvSpPr>
          <p:spPr>
            <a:xfrm>
              <a:off x="2867755" y="2022404"/>
              <a:ext cx="1030823" cy="2005676"/>
            </a:xfrm>
            <a:custGeom>
              <a:rect b="b" l="l" r="r" t="t"/>
              <a:pathLst>
                <a:path extrusionOk="0" h="71561" w="36779">
                  <a:moveTo>
                    <a:pt x="18382" y="1"/>
                  </a:moveTo>
                  <a:cubicBezTo>
                    <a:pt x="16196" y="1"/>
                    <a:pt x="14418" y="1777"/>
                    <a:pt x="14418" y="3980"/>
                  </a:cubicBezTo>
                  <a:cubicBezTo>
                    <a:pt x="14418" y="4707"/>
                    <a:pt x="14621" y="5397"/>
                    <a:pt x="14966" y="5981"/>
                  </a:cubicBezTo>
                  <a:cubicBezTo>
                    <a:pt x="16062" y="7838"/>
                    <a:pt x="16657" y="9933"/>
                    <a:pt x="16657" y="12077"/>
                  </a:cubicBezTo>
                  <a:lnTo>
                    <a:pt x="16657" y="12541"/>
                  </a:lnTo>
                  <a:cubicBezTo>
                    <a:pt x="16657" y="16994"/>
                    <a:pt x="14097" y="21006"/>
                    <a:pt x="10132" y="23018"/>
                  </a:cubicBezTo>
                  <a:cubicBezTo>
                    <a:pt x="4131" y="26054"/>
                    <a:pt x="0" y="32281"/>
                    <a:pt x="0" y="39437"/>
                  </a:cubicBezTo>
                  <a:lnTo>
                    <a:pt x="0" y="63273"/>
                  </a:lnTo>
                  <a:cubicBezTo>
                    <a:pt x="0" y="67833"/>
                    <a:pt x="3727" y="71560"/>
                    <a:pt x="8287" y="71560"/>
                  </a:cubicBezTo>
                  <a:lnTo>
                    <a:pt x="28492" y="71560"/>
                  </a:lnTo>
                  <a:cubicBezTo>
                    <a:pt x="33052" y="71560"/>
                    <a:pt x="36778" y="67833"/>
                    <a:pt x="36778" y="63273"/>
                  </a:cubicBezTo>
                  <a:lnTo>
                    <a:pt x="36778" y="39437"/>
                  </a:lnTo>
                  <a:cubicBezTo>
                    <a:pt x="36778" y="32281"/>
                    <a:pt x="32647" y="26054"/>
                    <a:pt x="26646" y="23018"/>
                  </a:cubicBezTo>
                  <a:cubicBezTo>
                    <a:pt x="22670" y="21006"/>
                    <a:pt x="20122" y="16994"/>
                    <a:pt x="20122" y="12541"/>
                  </a:cubicBezTo>
                  <a:lnTo>
                    <a:pt x="20122" y="12112"/>
                  </a:lnTo>
                  <a:cubicBezTo>
                    <a:pt x="20122" y="9933"/>
                    <a:pt x="20765" y="7838"/>
                    <a:pt x="21848" y="5945"/>
                  </a:cubicBezTo>
                  <a:cubicBezTo>
                    <a:pt x="22253" y="5242"/>
                    <a:pt x="22443" y="4421"/>
                    <a:pt x="22348" y="3528"/>
                  </a:cubicBezTo>
                  <a:cubicBezTo>
                    <a:pt x="22158" y="1706"/>
                    <a:pt x="20681" y="230"/>
                    <a:pt x="18848" y="27"/>
                  </a:cubicBezTo>
                  <a:cubicBezTo>
                    <a:pt x="18691" y="10"/>
                    <a:pt x="18535" y="1"/>
                    <a:pt x="18382"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8"/>
            <p:cNvSpPr/>
            <p:nvPr/>
          </p:nvSpPr>
          <p:spPr>
            <a:xfrm>
              <a:off x="2784613" y="3111825"/>
              <a:ext cx="1209022" cy="505556"/>
            </a:xfrm>
            <a:custGeom>
              <a:rect b="b" l="l" r="r" t="t"/>
              <a:pathLst>
                <a:path extrusionOk="0" h="11074" w="43137">
                  <a:moveTo>
                    <a:pt x="3084" y="0"/>
                  </a:moveTo>
                  <a:cubicBezTo>
                    <a:pt x="1382" y="0"/>
                    <a:pt x="1" y="1382"/>
                    <a:pt x="1" y="3084"/>
                  </a:cubicBezTo>
                  <a:lnTo>
                    <a:pt x="1" y="7990"/>
                  </a:lnTo>
                  <a:cubicBezTo>
                    <a:pt x="1" y="9692"/>
                    <a:pt x="1382" y="11073"/>
                    <a:pt x="3084" y="11073"/>
                  </a:cubicBezTo>
                  <a:lnTo>
                    <a:pt x="40053" y="11073"/>
                  </a:lnTo>
                  <a:cubicBezTo>
                    <a:pt x="41756" y="11073"/>
                    <a:pt x="43137" y="9692"/>
                    <a:pt x="43137" y="7990"/>
                  </a:cubicBezTo>
                  <a:lnTo>
                    <a:pt x="43137" y="3084"/>
                  </a:lnTo>
                  <a:cubicBezTo>
                    <a:pt x="43137" y="1382"/>
                    <a:pt x="41756" y="0"/>
                    <a:pt x="40053" y="0"/>
                  </a:cubicBezTo>
                  <a:close/>
                </a:path>
              </a:pathLst>
            </a:custGeom>
            <a:solidFill>
              <a:srgbClr val="FCBD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Fira Sans Extra Condensed Medium"/>
                  <a:ea typeface="Fira Sans Extra Condensed Medium"/>
                  <a:cs typeface="Fira Sans Extra Condensed Medium"/>
                  <a:sym typeface="Fira Sans Extra Condensed Medium"/>
                </a:rPr>
                <a:t>Networking - stakeholders</a:t>
              </a:r>
              <a:endParaRPr>
                <a:solidFill>
                  <a:srgbClr val="FFFFFF"/>
                </a:solidFill>
                <a:latin typeface="Fira Sans Extra Condensed Medium"/>
                <a:ea typeface="Fira Sans Extra Condensed Medium"/>
                <a:cs typeface="Fira Sans Extra Condensed Medium"/>
                <a:sym typeface="Fira Sans Extra Condensed Medium"/>
              </a:endParaRPr>
            </a:p>
          </p:txBody>
        </p:sp>
        <p:sp>
          <p:nvSpPr>
            <p:cNvPr id="217" name="Google Shape;217;p28"/>
            <p:cNvSpPr/>
            <p:nvPr/>
          </p:nvSpPr>
          <p:spPr>
            <a:xfrm>
              <a:off x="3316251" y="2065200"/>
              <a:ext cx="133831" cy="133859"/>
            </a:xfrm>
            <a:custGeom>
              <a:rect b="b" l="l" r="r" t="t"/>
              <a:pathLst>
                <a:path extrusionOk="0" h="4776" w="4775">
                  <a:moveTo>
                    <a:pt x="2394" y="1"/>
                  </a:moveTo>
                  <a:cubicBezTo>
                    <a:pt x="1072" y="1"/>
                    <a:pt x="0" y="1060"/>
                    <a:pt x="0" y="2382"/>
                  </a:cubicBezTo>
                  <a:cubicBezTo>
                    <a:pt x="0" y="3704"/>
                    <a:pt x="1072" y="4775"/>
                    <a:pt x="2394" y="4775"/>
                  </a:cubicBezTo>
                  <a:cubicBezTo>
                    <a:pt x="3703" y="4775"/>
                    <a:pt x="4775" y="3704"/>
                    <a:pt x="4775" y="2382"/>
                  </a:cubicBezTo>
                  <a:cubicBezTo>
                    <a:pt x="4775" y="1060"/>
                    <a:pt x="3703" y="1"/>
                    <a:pt x="2394" y="1"/>
                  </a:cubicBezTo>
                  <a:close/>
                </a:path>
              </a:pathLst>
            </a:custGeom>
            <a:solidFill>
              <a:srgbClr val="FCBD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8"/>
            <p:cNvSpPr/>
            <p:nvPr/>
          </p:nvSpPr>
          <p:spPr>
            <a:xfrm>
              <a:off x="3114523" y="3789393"/>
              <a:ext cx="537287" cy="537287"/>
            </a:xfrm>
            <a:custGeom>
              <a:rect b="b" l="l" r="r" t="t"/>
              <a:pathLst>
                <a:path extrusionOk="0" h="19170" w="19170">
                  <a:moveTo>
                    <a:pt x="9585" y="0"/>
                  </a:moveTo>
                  <a:cubicBezTo>
                    <a:pt x="4287" y="0"/>
                    <a:pt x="1" y="4299"/>
                    <a:pt x="1" y="9585"/>
                  </a:cubicBezTo>
                  <a:cubicBezTo>
                    <a:pt x="1" y="14883"/>
                    <a:pt x="4287" y="19169"/>
                    <a:pt x="9585" y="19169"/>
                  </a:cubicBezTo>
                  <a:cubicBezTo>
                    <a:pt x="14884" y="19169"/>
                    <a:pt x="19170" y="14883"/>
                    <a:pt x="19170" y="9585"/>
                  </a:cubicBezTo>
                  <a:cubicBezTo>
                    <a:pt x="19170" y="4299"/>
                    <a:pt x="14884" y="0"/>
                    <a:pt x="95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8"/>
            <p:cNvSpPr/>
            <p:nvPr/>
          </p:nvSpPr>
          <p:spPr>
            <a:xfrm>
              <a:off x="3177599" y="3852789"/>
              <a:ext cx="411135" cy="410827"/>
            </a:xfrm>
            <a:custGeom>
              <a:rect b="b" l="l" r="r" t="t"/>
              <a:pathLst>
                <a:path extrusionOk="0" h="14658" w="14669">
                  <a:moveTo>
                    <a:pt x="7334" y="1"/>
                  </a:moveTo>
                  <a:cubicBezTo>
                    <a:pt x="3286" y="1"/>
                    <a:pt x="0" y="3275"/>
                    <a:pt x="0" y="7323"/>
                  </a:cubicBezTo>
                  <a:cubicBezTo>
                    <a:pt x="0" y="11383"/>
                    <a:pt x="3286" y="14657"/>
                    <a:pt x="7334" y="14657"/>
                  </a:cubicBezTo>
                  <a:cubicBezTo>
                    <a:pt x="11383" y="14657"/>
                    <a:pt x="14669" y="11383"/>
                    <a:pt x="14669" y="7323"/>
                  </a:cubicBezTo>
                  <a:cubicBezTo>
                    <a:pt x="14669" y="3275"/>
                    <a:pt x="11383" y="1"/>
                    <a:pt x="7334" y="1"/>
                  </a:cubicBezTo>
                  <a:close/>
                </a:path>
              </a:pathLst>
            </a:custGeom>
            <a:solidFill>
              <a:srgbClr val="FCBD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8"/>
            <p:cNvSpPr/>
            <p:nvPr/>
          </p:nvSpPr>
          <p:spPr>
            <a:xfrm>
              <a:off x="3254857" y="3923192"/>
              <a:ext cx="256620" cy="256311"/>
            </a:xfrm>
            <a:custGeom>
              <a:rect b="b" l="l" r="r" t="t"/>
              <a:pathLst>
                <a:path extrusionOk="0" h="9145" w="9156">
                  <a:moveTo>
                    <a:pt x="4798" y="453"/>
                  </a:moveTo>
                  <a:cubicBezTo>
                    <a:pt x="5739" y="501"/>
                    <a:pt x="6584" y="858"/>
                    <a:pt x="7251" y="1430"/>
                  </a:cubicBezTo>
                  <a:cubicBezTo>
                    <a:pt x="6489" y="2227"/>
                    <a:pt x="6060" y="3251"/>
                    <a:pt x="6001" y="4347"/>
                  </a:cubicBezTo>
                  <a:lnTo>
                    <a:pt x="4798" y="4347"/>
                  </a:lnTo>
                  <a:lnTo>
                    <a:pt x="4798" y="453"/>
                  </a:lnTo>
                  <a:close/>
                  <a:moveTo>
                    <a:pt x="1524" y="1799"/>
                  </a:moveTo>
                  <a:cubicBezTo>
                    <a:pt x="2167" y="2501"/>
                    <a:pt x="2548" y="3394"/>
                    <a:pt x="2596" y="4358"/>
                  </a:cubicBezTo>
                  <a:lnTo>
                    <a:pt x="453" y="4358"/>
                  </a:lnTo>
                  <a:cubicBezTo>
                    <a:pt x="512" y="3370"/>
                    <a:pt x="905" y="2477"/>
                    <a:pt x="1524" y="1799"/>
                  </a:cubicBezTo>
                  <a:close/>
                  <a:moveTo>
                    <a:pt x="4358" y="453"/>
                  </a:moveTo>
                  <a:lnTo>
                    <a:pt x="4358" y="4358"/>
                  </a:lnTo>
                  <a:lnTo>
                    <a:pt x="3036" y="4358"/>
                  </a:lnTo>
                  <a:cubicBezTo>
                    <a:pt x="2989" y="3275"/>
                    <a:pt x="2572" y="2275"/>
                    <a:pt x="1846" y="1477"/>
                  </a:cubicBezTo>
                  <a:cubicBezTo>
                    <a:pt x="2524" y="882"/>
                    <a:pt x="3393" y="501"/>
                    <a:pt x="4358" y="453"/>
                  </a:cubicBezTo>
                  <a:close/>
                  <a:moveTo>
                    <a:pt x="7573" y="1727"/>
                  </a:moveTo>
                  <a:cubicBezTo>
                    <a:pt x="8227" y="2418"/>
                    <a:pt x="8656" y="3335"/>
                    <a:pt x="8704" y="4358"/>
                  </a:cubicBezTo>
                  <a:lnTo>
                    <a:pt x="6441" y="4358"/>
                  </a:lnTo>
                  <a:cubicBezTo>
                    <a:pt x="6501" y="3370"/>
                    <a:pt x="6894" y="2442"/>
                    <a:pt x="7573" y="1727"/>
                  </a:cubicBezTo>
                  <a:close/>
                  <a:moveTo>
                    <a:pt x="2596" y="4799"/>
                  </a:moveTo>
                  <a:cubicBezTo>
                    <a:pt x="2548" y="5751"/>
                    <a:pt x="2167" y="6644"/>
                    <a:pt x="1524" y="7359"/>
                  </a:cubicBezTo>
                  <a:cubicBezTo>
                    <a:pt x="905" y="6668"/>
                    <a:pt x="512" y="5775"/>
                    <a:pt x="453" y="4799"/>
                  </a:cubicBezTo>
                  <a:close/>
                  <a:moveTo>
                    <a:pt x="8704" y="4799"/>
                  </a:moveTo>
                  <a:cubicBezTo>
                    <a:pt x="8656" y="5811"/>
                    <a:pt x="8227" y="6728"/>
                    <a:pt x="7573" y="7418"/>
                  </a:cubicBezTo>
                  <a:cubicBezTo>
                    <a:pt x="6894" y="6704"/>
                    <a:pt x="6501" y="5775"/>
                    <a:pt x="6441" y="4799"/>
                  </a:cubicBezTo>
                  <a:close/>
                  <a:moveTo>
                    <a:pt x="4358" y="4799"/>
                  </a:moveTo>
                  <a:lnTo>
                    <a:pt x="4358" y="8692"/>
                  </a:lnTo>
                  <a:cubicBezTo>
                    <a:pt x="3393" y="8645"/>
                    <a:pt x="2524" y="8264"/>
                    <a:pt x="1846" y="7668"/>
                  </a:cubicBezTo>
                  <a:cubicBezTo>
                    <a:pt x="2572" y="6871"/>
                    <a:pt x="2989" y="5871"/>
                    <a:pt x="3036" y="4799"/>
                  </a:cubicBezTo>
                  <a:close/>
                  <a:moveTo>
                    <a:pt x="6001" y="4799"/>
                  </a:moveTo>
                  <a:cubicBezTo>
                    <a:pt x="6060" y="5894"/>
                    <a:pt x="6489" y="6918"/>
                    <a:pt x="7251" y="7716"/>
                  </a:cubicBezTo>
                  <a:cubicBezTo>
                    <a:pt x="6584" y="8288"/>
                    <a:pt x="5739" y="8645"/>
                    <a:pt x="4798" y="8692"/>
                  </a:cubicBezTo>
                  <a:lnTo>
                    <a:pt x="4798" y="4799"/>
                  </a:lnTo>
                  <a:close/>
                  <a:moveTo>
                    <a:pt x="4584" y="1"/>
                  </a:moveTo>
                  <a:cubicBezTo>
                    <a:pt x="2060" y="1"/>
                    <a:pt x="0" y="2049"/>
                    <a:pt x="0" y="4573"/>
                  </a:cubicBezTo>
                  <a:cubicBezTo>
                    <a:pt x="0" y="7097"/>
                    <a:pt x="2060" y="9145"/>
                    <a:pt x="4584" y="9145"/>
                  </a:cubicBezTo>
                  <a:cubicBezTo>
                    <a:pt x="7108" y="9145"/>
                    <a:pt x="9156" y="7097"/>
                    <a:pt x="9156" y="4573"/>
                  </a:cubicBezTo>
                  <a:cubicBezTo>
                    <a:pt x="9156" y="2049"/>
                    <a:pt x="7108" y="1"/>
                    <a:pt x="458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 name="Google Shape;221;p28"/>
          <p:cNvSpPr/>
          <p:nvPr/>
        </p:nvSpPr>
        <p:spPr>
          <a:xfrm>
            <a:off x="710275" y="3309550"/>
            <a:ext cx="133800" cy="133800"/>
          </a:xfrm>
          <a:prstGeom prst="ellipse">
            <a:avLst/>
          </a:prstGeom>
          <a:solidFill>
            <a:srgbClr val="869FB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9"/>
          <p:cNvSpPr txBox="1"/>
          <p:nvPr>
            <p:ph type="title"/>
          </p:nvPr>
        </p:nvSpPr>
        <p:spPr>
          <a:xfrm>
            <a:off x="0" y="435250"/>
            <a:ext cx="3638700" cy="707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640">
                <a:latin typeface="Calibri"/>
                <a:ea typeface="Calibri"/>
                <a:cs typeface="Calibri"/>
                <a:sym typeface="Calibri"/>
              </a:rPr>
              <a:t>BENEFITS OF CSP</a:t>
            </a:r>
            <a:endParaRPr sz="2640">
              <a:latin typeface="Calibri"/>
              <a:ea typeface="Calibri"/>
              <a:cs typeface="Calibri"/>
              <a:sym typeface="Calibri"/>
            </a:endParaRPr>
          </a:p>
        </p:txBody>
      </p:sp>
      <p:graphicFrame>
        <p:nvGraphicFramePr>
          <p:cNvPr id="227" name="Google Shape;227;p29"/>
          <p:cNvGraphicFramePr/>
          <p:nvPr/>
        </p:nvGraphicFramePr>
        <p:xfrm>
          <a:off x="776175" y="1318213"/>
          <a:ext cx="3000000" cy="3000000"/>
        </p:xfrm>
        <a:graphic>
          <a:graphicData uri="http://schemas.openxmlformats.org/drawingml/2006/table">
            <a:tbl>
              <a:tblPr>
                <a:noFill/>
                <a:tableStyleId>{96D01373-175D-42FA-8409-19EFC3C0D1DE}</a:tableStyleId>
              </a:tblPr>
              <a:tblGrid>
                <a:gridCol w="2530550"/>
                <a:gridCol w="2530550"/>
                <a:gridCol w="2530550"/>
              </a:tblGrid>
              <a:tr h="474375">
                <a:tc>
                  <a:txBody>
                    <a:bodyPr/>
                    <a:lstStyle/>
                    <a:p>
                      <a:pPr indent="0" lvl="0" marL="0" rtl="0" algn="l">
                        <a:spcBef>
                          <a:spcPts val="0"/>
                        </a:spcBef>
                        <a:spcAft>
                          <a:spcPts val="0"/>
                        </a:spcAft>
                        <a:buNone/>
                      </a:pPr>
                      <a:r>
                        <a:rPr b="1" lang="en">
                          <a:solidFill>
                            <a:srgbClr val="FF9900"/>
                          </a:solidFill>
                          <a:latin typeface="Calibri"/>
                          <a:ea typeface="Calibri"/>
                          <a:cs typeface="Calibri"/>
                          <a:sym typeface="Calibri"/>
                        </a:rPr>
                        <a:t>FACULTY</a:t>
                      </a:r>
                      <a:endParaRPr b="1">
                        <a:solidFill>
                          <a:srgbClr val="FF9900"/>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a:solidFill>
                            <a:srgbClr val="FF9900"/>
                          </a:solidFill>
                          <a:latin typeface="Calibri"/>
                          <a:ea typeface="Calibri"/>
                          <a:cs typeface="Calibri"/>
                          <a:sym typeface="Calibri"/>
                        </a:rPr>
                        <a:t>COLLEGES</a:t>
                      </a:r>
                      <a:endParaRPr b="1">
                        <a:solidFill>
                          <a:srgbClr val="FF9900"/>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a:solidFill>
                            <a:schemeClr val="accent4"/>
                          </a:solidFill>
                          <a:latin typeface="Calibri"/>
                          <a:ea typeface="Calibri"/>
                          <a:cs typeface="Calibri"/>
                          <a:sym typeface="Calibri"/>
                        </a:rPr>
                        <a:t>COMMUNITY</a:t>
                      </a:r>
                      <a:endParaRPr b="1">
                        <a:solidFill>
                          <a:schemeClr val="accent4"/>
                        </a:solidFill>
                        <a:latin typeface="Calibri"/>
                        <a:ea typeface="Calibri"/>
                        <a:cs typeface="Calibri"/>
                        <a:sym typeface="Calibri"/>
                      </a:endParaRPr>
                    </a:p>
                  </a:txBody>
                  <a:tcPr marT="91425" marB="91425" marR="91425" marL="91425"/>
                </a:tc>
              </a:tr>
              <a:tr h="474375">
                <a:tc>
                  <a:txBody>
                    <a:bodyPr/>
                    <a:lstStyle/>
                    <a:p>
                      <a:pPr indent="0" lvl="0" marL="0" rtl="0" algn="l">
                        <a:spcBef>
                          <a:spcPts val="0"/>
                        </a:spcBef>
                        <a:spcAft>
                          <a:spcPts val="0"/>
                        </a:spcAft>
                        <a:buNone/>
                      </a:pPr>
                      <a:r>
                        <a:rPr lang="en" sz="1600">
                          <a:latin typeface="Calibri"/>
                          <a:ea typeface="Calibri"/>
                          <a:cs typeface="Calibri"/>
                          <a:sym typeface="Calibri"/>
                        </a:rPr>
                        <a:t>Quality of student learning</a:t>
                      </a:r>
                      <a:endParaRPr sz="16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600">
                          <a:latin typeface="Calibri"/>
                          <a:ea typeface="Calibri"/>
                          <a:cs typeface="Calibri"/>
                          <a:sym typeface="Calibri"/>
                        </a:rPr>
                        <a:t>Institutional Commitment</a:t>
                      </a:r>
                      <a:endParaRPr sz="16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600">
                          <a:latin typeface="Calibri"/>
                          <a:ea typeface="Calibri"/>
                          <a:cs typeface="Calibri"/>
                          <a:sym typeface="Calibri"/>
                        </a:rPr>
                        <a:t>New energy &amp; Enthusiasm</a:t>
                      </a:r>
                      <a:endParaRPr sz="1600">
                        <a:latin typeface="Calibri"/>
                        <a:ea typeface="Calibri"/>
                        <a:cs typeface="Calibri"/>
                        <a:sym typeface="Calibri"/>
                      </a:endParaRPr>
                    </a:p>
                  </a:txBody>
                  <a:tcPr marT="91425" marB="91425" marR="91425" marL="91425"/>
                </a:tc>
              </a:tr>
              <a:tr h="474375">
                <a:tc>
                  <a:txBody>
                    <a:bodyPr/>
                    <a:lstStyle/>
                    <a:p>
                      <a:pPr indent="0" lvl="0" marL="0" rtl="0" algn="l">
                        <a:spcBef>
                          <a:spcPts val="0"/>
                        </a:spcBef>
                        <a:spcAft>
                          <a:spcPts val="0"/>
                        </a:spcAft>
                        <a:buNone/>
                      </a:pPr>
                      <a:r>
                        <a:rPr lang="en" sz="1600">
                          <a:latin typeface="Calibri"/>
                          <a:ea typeface="Calibri"/>
                          <a:cs typeface="Calibri"/>
                          <a:sym typeface="Calibri"/>
                        </a:rPr>
                        <a:t>Avenue for research &amp; publication</a:t>
                      </a:r>
                      <a:endParaRPr sz="16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600">
                          <a:latin typeface="Calibri"/>
                          <a:ea typeface="Calibri"/>
                          <a:cs typeface="Calibri"/>
                          <a:sym typeface="Calibri"/>
                        </a:rPr>
                        <a:t>Student Retention</a:t>
                      </a:r>
                      <a:endParaRPr sz="16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600">
                          <a:latin typeface="Calibri"/>
                          <a:ea typeface="Calibri"/>
                          <a:cs typeface="Calibri"/>
                          <a:sym typeface="Calibri"/>
                        </a:rPr>
                        <a:t>Trained human resource</a:t>
                      </a:r>
                      <a:endParaRPr sz="1600">
                        <a:latin typeface="Calibri"/>
                        <a:ea typeface="Calibri"/>
                        <a:cs typeface="Calibri"/>
                        <a:sym typeface="Calibri"/>
                      </a:endParaRPr>
                    </a:p>
                  </a:txBody>
                  <a:tcPr marT="91425" marB="91425" marR="91425" marL="91425"/>
                </a:tc>
              </a:tr>
              <a:tr h="474375">
                <a:tc>
                  <a:txBody>
                    <a:bodyPr/>
                    <a:lstStyle/>
                    <a:p>
                      <a:pPr indent="0" lvl="0" marL="0" rtl="0" algn="l">
                        <a:spcBef>
                          <a:spcPts val="0"/>
                        </a:spcBef>
                        <a:spcAft>
                          <a:spcPts val="0"/>
                        </a:spcAft>
                        <a:buNone/>
                      </a:pPr>
                      <a:r>
                        <a:rPr lang="en" sz="1600">
                          <a:latin typeface="Calibri"/>
                          <a:ea typeface="Calibri"/>
                          <a:cs typeface="Calibri"/>
                          <a:sym typeface="Calibri"/>
                        </a:rPr>
                        <a:t>Networking </a:t>
                      </a:r>
                      <a:r>
                        <a:rPr lang="en" sz="1600">
                          <a:latin typeface="Calibri"/>
                          <a:ea typeface="Calibri"/>
                          <a:cs typeface="Calibri"/>
                          <a:sym typeface="Calibri"/>
                        </a:rPr>
                        <a:t>opportunities</a:t>
                      </a:r>
                      <a:endParaRPr sz="16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600">
                          <a:latin typeface="Calibri"/>
                          <a:ea typeface="Calibri"/>
                          <a:cs typeface="Calibri"/>
                          <a:sym typeface="Calibri"/>
                        </a:rPr>
                        <a:t>Community Relations</a:t>
                      </a:r>
                      <a:endParaRPr sz="16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600">
                          <a:latin typeface="Calibri"/>
                          <a:ea typeface="Calibri"/>
                          <a:cs typeface="Calibri"/>
                          <a:sym typeface="Calibri"/>
                        </a:rPr>
                        <a:t>Out of the box solutions</a:t>
                      </a:r>
                      <a:endParaRPr sz="1600">
                        <a:latin typeface="Calibri"/>
                        <a:ea typeface="Calibri"/>
                        <a:cs typeface="Calibri"/>
                        <a:sym typeface="Calibri"/>
                      </a:endParaRPr>
                    </a:p>
                  </a:txBody>
                  <a:tcPr marT="91425" marB="91425" marR="91425" marL="91425"/>
                </a:tc>
              </a:tr>
              <a:tr h="474375">
                <a:tc>
                  <a:txBody>
                    <a:bodyPr/>
                    <a:lstStyle/>
                    <a:p>
                      <a:pPr indent="0" lvl="0" marL="0" rtl="0" algn="l">
                        <a:spcBef>
                          <a:spcPts val="0"/>
                        </a:spcBef>
                        <a:spcAft>
                          <a:spcPts val="0"/>
                        </a:spcAft>
                        <a:buNone/>
                      </a:pPr>
                      <a:r>
                        <a:rPr lang="en" sz="1600">
                          <a:latin typeface="Calibri"/>
                          <a:ea typeface="Calibri"/>
                          <a:cs typeface="Calibri"/>
                          <a:sym typeface="Calibri"/>
                        </a:rPr>
                        <a:t>Sense of commitment</a:t>
                      </a:r>
                      <a:endParaRPr sz="16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6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600">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libri"/>
                <a:ea typeface="Calibri"/>
                <a:cs typeface="Calibri"/>
                <a:sym typeface="Calibri"/>
              </a:rPr>
              <a:t>Objectives of the training</a:t>
            </a:r>
            <a:endParaRPr>
              <a:latin typeface="Calibri"/>
              <a:ea typeface="Calibri"/>
              <a:cs typeface="Calibri"/>
              <a:sym typeface="Calibri"/>
            </a:endParaRPr>
          </a:p>
        </p:txBody>
      </p:sp>
      <p:sp>
        <p:nvSpPr>
          <p:cNvPr id="233" name="Google Shape;233;p3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Font typeface="Calibri"/>
              <a:buChar char="●"/>
            </a:pPr>
            <a:r>
              <a:rPr lang="en">
                <a:latin typeface="Calibri"/>
                <a:ea typeface="Calibri"/>
                <a:cs typeface="Calibri"/>
                <a:sym typeface="Calibri"/>
              </a:rPr>
              <a:t>To inculcate a sense of community service, social responsibility </a:t>
            </a:r>
            <a:endParaRPr>
              <a:latin typeface="Calibri"/>
              <a:ea typeface="Calibri"/>
              <a:cs typeface="Calibri"/>
              <a:sym typeface="Calibri"/>
            </a:endParaRPr>
          </a:p>
          <a:p>
            <a:pPr indent="-342900" lvl="0" marL="457200" rtl="0" algn="l">
              <a:lnSpc>
                <a:spcPct val="200000"/>
              </a:lnSpc>
              <a:spcBef>
                <a:spcPts val="0"/>
              </a:spcBef>
              <a:spcAft>
                <a:spcPts val="0"/>
              </a:spcAft>
              <a:buSzPts val="1800"/>
              <a:buFont typeface="Calibri"/>
              <a:buChar char="●"/>
            </a:pPr>
            <a:r>
              <a:rPr lang="en">
                <a:latin typeface="Calibri"/>
                <a:ea typeface="Calibri"/>
                <a:cs typeface="Calibri"/>
                <a:sym typeface="Calibri"/>
              </a:rPr>
              <a:t>T</a:t>
            </a:r>
            <a:r>
              <a:rPr lang="en">
                <a:latin typeface="Calibri"/>
                <a:ea typeface="Calibri"/>
                <a:cs typeface="Calibri"/>
                <a:sym typeface="Calibri"/>
              </a:rPr>
              <a:t>o sensitize the master trainers on certain development issues</a:t>
            </a:r>
            <a:endParaRPr>
              <a:latin typeface="Calibri"/>
              <a:ea typeface="Calibri"/>
              <a:cs typeface="Calibri"/>
              <a:sym typeface="Calibri"/>
            </a:endParaRPr>
          </a:p>
          <a:p>
            <a:pPr indent="-342900" lvl="0" marL="457200" rtl="0" algn="l">
              <a:lnSpc>
                <a:spcPct val="200000"/>
              </a:lnSpc>
              <a:spcBef>
                <a:spcPts val="0"/>
              </a:spcBef>
              <a:spcAft>
                <a:spcPts val="0"/>
              </a:spcAft>
              <a:buSzPts val="1800"/>
              <a:buFont typeface="Calibri"/>
              <a:buChar char="●"/>
            </a:pPr>
            <a:r>
              <a:rPr lang="en">
                <a:latin typeface="Calibri"/>
                <a:ea typeface="Calibri"/>
                <a:cs typeface="Calibri"/>
                <a:sym typeface="Calibri"/>
              </a:rPr>
              <a:t>To build the capacities of master trainers to hand hold the students</a:t>
            </a:r>
            <a:endParaRPr>
              <a:latin typeface="Calibri"/>
              <a:ea typeface="Calibri"/>
              <a:cs typeface="Calibri"/>
              <a:sym typeface="Calibri"/>
            </a:endParaRPr>
          </a:p>
          <a:p>
            <a:pPr indent="-342900" lvl="0" marL="457200" rtl="0" algn="l">
              <a:lnSpc>
                <a:spcPct val="200000"/>
              </a:lnSpc>
              <a:spcBef>
                <a:spcPts val="0"/>
              </a:spcBef>
              <a:spcAft>
                <a:spcPts val="0"/>
              </a:spcAft>
              <a:buSzPts val="1800"/>
              <a:buFont typeface="Calibri"/>
              <a:buChar char="●"/>
            </a:pPr>
            <a:r>
              <a:rPr lang="en">
                <a:latin typeface="Calibri"/>
                <a:ea typeface="Calibri"/>
                <a:cs typeface="Calibri"/>
                <a:sym typeface="Calibri"/>
              </a:rPr>
              <a:t>To enable the students, identify problem areas, collect basic data and report the findings</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1"/>
          <p:cNvPicPr preferRelativeResize="0"/>
          <p:nvPr/>
        </p:nvPicPr>
        <p:blipFill>
          <a:blip r:embed="rId3">
            <a:alphaModFix/>
          </a:blip>
          <a:stretch>
            <a:fillRect/>
          </a:stretch>
        </p:blipFill>
        <p:spPr>
          <a:xfrm>
            <a:off x="1600200" y="152400"/>
            <a:ext cx="5803538" cy="4838700"/>
          </a:xfrm>
          <a:prstGeom prst="rect">
            <a:avLst/>
          </a:prstGeom>
          <a:noFill/>
          <a:ln>
            <a:noFill/>
          </a:ln>
        </p:spPr>
      </p:pic>
      <p:sp>
        <p:nvSpPr>
          <p:cNvPr id="239" name="Google Shape;239;p31"/>
          <p:cNvSpPr txBox="1"/>
          <p:nvPr/>
        </p:nvSpPr>
        <p:spPr>
          <a:xfrm>
            <a:off x="3187350" y="4531025"/>
            <a:ext cx="276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60000"/>
                </a:solidFill>
                <a:latin typeface="Open Sans"/>
                <a:ea typeface="Open Sans"/>
                <a:cs typeface="Open Sans"/>
                <a:sym typeface="Open Sans"/>
              </a:rPr>
              <a:t> See you all at 2pm again :)</a:t>
            </a:r>
            <a:endParaRPr b="1">
              <a:solidFill>
                <a:srgbClr val="660000"/>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Session 3</a:t>
            </a:r>
            <a:endParaRPr/>
          </a:p>
        </p:txBody>
      </p:sp>
      <p:sp>
        <p:nvSpPr>
          <p:cNvPr id="245" name="Google Shape;245;p32"/>
          <p:cNvSpPr txBox="1"/>
          <p:nvPr>
            <p:ph idx="1" type="body"/>
          </p:nvPr>
        </p:nvSpPr>
        <p:spPr>
          <a:xfrm>
            <a:off x="391550" y="1266325"/>
            <a:ext cx="8440800" cy="20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Intro: UN SDG’s and SDG agenda 2030</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a:solidFill>
                  <a:srgbClr val="000000"/>
                </a:solidFill>
              </a:rPr>
              <a:t>Alignment of SDG’s and Localisation of SDG’s Overview</a:t>
            </a:r>
            <a:endParaRPr>
              <a:solidFill>
                <a:srgbClr val="000000"/>
              </a:solidFill>
            </a:endParaRPr>
          </a:p>
          <a:p>
            <a:pPr indent="0" lvl="0" marL="0" rtl="0" algn="l">
              <a:spcBef>
                <a:spcPts val="0"/>
              </a:spcBef>
              <a:spcAft>
                <a:spcPts val="1200"/>
              </a:spcAft>
              <a:buNone/>
            </a:pPr>
            <a:r>
              <a:t/>
            </a:r>
            <a:endParaRPr>
              <a:solidFill>
                <a:srgbClr val="000000"/>
              </a:solidFill>
            </a:endParaRPr>
          </a:p>
        </p:txBody>
      </p:sp>
      <p:pic>
        <p:nvPicPr>
          <p:cNvPr id="246" name="Google Shape;246;p32"/>
          <p:cNvPicPr preferRelativeResize="0"/>
          <p:nvPr/>
        </p:nvPicPr>
        <p:blipFill>
          <a:blip r:embed="rId3">
            <a:alphaModFix/>
          </a:blip>
          <a:stretch>
            <a:fillRect/>
          </a:stretch>
        </p:blipFill>
        <p:spPr>
          <a:xfrm>
            <a:off x="391550" y="3271225"/>
            <a:ext cx="933250" cy="1319425"/>
          </a:xfrm>
          <a:prstGeom prst="rect">
            <a:avLst/>
          </a:prstGeom>
          <a:noFill/>
          <a:ln>
            <a:noFill/>
          </a:ln>
        </p:spPr>
      </p:pic>
      <p:sp>
        <p:nvSpPr>
          <p:cNvPr id="247" name="Google Shape;247;p32"/>
          <p:cNvSpPr txBox="1"/>
          <p:nvPr>
            <p:ph type="title"/>
          </p:nvPr>
        </p:nvSpPr>
        <p:spPr>
          <a:xfrm>
            <a:off x="1324800" y="3717338"/>
            <a:ext cx="1280100" cy="42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000"/>
              <a:t>90 mins</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33"/>
          <p:cNvPicPr preferRelativeResize="0"/>
          <p:nvPr/>
        </p:nvPicPr>
        <p:blipFill rotWithShape="1">
          <a:blip r:embed="rId3">
            <a:alphaModFix/>
          </a:blip>
          <a:srcRect b="18863" l="57603" r="5497" t="21964"/>
          <a:stretch/>
        </p:blipFill>
        <p:spPr>
          <a:xfrm>
            <a:off x="5610225" y="1058900"/>
            <a:ext cx="2419351" cy="2770150"/>
          </a:xfrm>
          <a:prstGeom prst="rect">
            <a:avLst/>
          </a:prstGeom>
          <a:noFill/>
          <a:ln>
            <a:noFill/>
          </a:ln>
        </p:spPr>
      </p:pic>
      <p:pic>
        <p:nvPicPr>
          <p:cNvPr id="253" name="Google Shape;253;p33"/>
          <p:cNvPicPr preferRelativeResize="0"/>
          <p:nvPr/>
        </p:nvPicPr>
        <p:blipFill rotWithShape="1">
          <a:blip r:embed="rId4">
            <a:alphaModFix/>
          </a:blip>
          <a:srcRect b="11180" l="6795" r="7625" t="4502"/>
          <a:stretch/>
        </p:blipFill>
        <p:spPr>
          <a:xfrm>
            <a:off x="676275" y="409575"/>
            <a:ext cx="4581524" cy="4581523"/>
          </a:xfrm>
          <a:prstGeom prst="rect">
            <a:avLst/>
          </a:prstGeom>
          <a:noFill/>
          <a:ln>
            <a:noFill/>
          </a:ln>
        </p:spPr>
      </p:pic>
      <p:cxnSp>
        <p:nvCxnSpPr>
          <p:cNvPr id="254" name="Google Shape;254;p33"/>
          <p:cNvCxnSpPr/>
          <p:nvPr/>
        </p:nvCxnSpPr>
        <p:spPr>
          <a:xfrm flipH="1">
            <a:off x="5457825" y="571500"/>
            <a:ext cx="38100" cy="4029000"/>
          </a:xfrm>
          <a:prstGeom prst="straightConnector1">
            <a:avLst/>
          </a:prstGeom>
          <a:noFill/>
          <a:ln cap="flat" cmpd="sng" w="19050">
            <a:solidFill>
              <a:srgbClr val="000000"/>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4"/>
          <p:cNvSpPr txBox="1"/>
          <p:nvPr>
            <p:ph type="title"/>
          </p:nvPr>
        </p:nvSpPr>
        <p:spPr>
          <a:xfrm>
            <a:off x="311700" y="64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40">
                <a:latin typeface="Calibri"/>
                <a:ea typeface="Calibri"/>
                <a:cs typeface="Calibri"/>
                <a:sym typeface="Calibri"/>
              </a:rPr>
              <a:t>Understanding Sustainable Development Goals</a:t>
            </a:r>
            <a:endParaRPr sz="2340">
              <a:latin typeface="Calibri"/>
              <a:ea typeface="Calibri"/>
              <a:cs typeface="Calibri"/>
              <a:sym typeface="Calibri"/>
            </a:endParaRPr>
          </a:p>
        </p:txBody>
      </p:sp>
      <p:sp>
        <p:nvSpPr>
          <p:cNvPr id="260" name="Google Shape;260;p34"/>
          <p:cNvSpPr/>
          <p:nvPr/>
        </p:nvSpPr>
        <p:spPr>
          <a:xfrm>
            <a:off x="76200" y="758825"/>
            <a:ext cx="4305300" cy="40608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1" name="Google Shape;261;p34"/>
          <p:cNvSpPr txBox="1"/>
          <p:nvPr/>
        </p:nvSpPr>
        <p:spPr>
          <a:xfrm>
            <a:off x="4791075" y="895350"/>
            <a:ext cx="4229100" cy="41250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accent1"/>
              </a:buClr>
              <a:buSzPts val="1400"/>
              <a:buFont typeface="Calibri"/>
              <a:buChar char="●"/>
            </a:pPr>
            <a:r>
              <a:rPr lang="en">
                <a:latin typeface="Calibri"/>
                <a:ea typeface="Calibri"/>
                <a:cs typeface="Calibri"/>
                <a:sym typeface="Calibri"/>
              </a:rPr>
              <a:t>Succeeded the Millennium Development Goals (MDG) </a:t>
            </a:r>
            <a:endParaRPr sz="2000">
              <a:latin typeface="Calibri"/>
              <a:ea typeface="Calibri"/>
              <a:cs typeface="Calibri"/>
              <a:sym typeface="Calibri"/>
            </a:endParaRPr>
          </a:p>
          <a:p>
            <a:pPr indent="-317500" lvl="0" marL="457200" rtl="0" algn="l">
              <a:lnSpc>
                <a:spcPct val="150000"/>
              </a:lnSpc>
              <a:spcBef>
                <a:spcPts val="0"/>
              </a:spcBef>
              <a:spcAft>
                <a:spcPts val="0"/>
              </a:spcAft>
              <a:buClr>
                <a:schemeClr val="accent1"/>
              </a:buClr>
              <a:buSzPts val="1400"/>
              <a:buFont typeface="Calibri"/>
              <a:buChar char="●"/>
            </a:pPr>
            <a:r>
              <a:rPr lang="en">
                <a:latin typeface="Calibri"/>
                <a:ea typeface="Calibri"/>
                <a:cs typeface="Calibri"/>
                <a:sym typeface="Calibri"/>
              </a:rPr>
              <a:t>Set of 17 goals, 169 targets</a:t>
            </a:r>
            <a:endParaRPr sz="2000">
              <a:latin typeface="Calibri"/>
              <a:ea typeface="Calibri"/>
              <a:cs typeface="Calibri"/>
              <a:sym typeface="Calibri"/>
            </a:endParaRPr>
          </a:p>
          <a:p>
            <a:pPr indent="-317500" lvl="0" marL="457200" rtl="0" algn="l">
              <a:lnSpc>
                <a:spcPct val="150000"/>
              </a:lnSpc>
              <a:spcBef>
                <a:spcPts val="0"/>
              </a:spcBef>
              <a:spcAft>
                <a:spcPts val="0"/>
              </a:spcAft>
              <a:buClr>
                <a:schemeClr val="accent1"/>
              </a:buClr>
              <a:buSzPts val="1400"/>
              <a:buFont typeface="Calibri"/>
              <a:buChar char="●"/>
            </a:pPr>
            <a:r>
              <a:rPr lang="en">
                <a:latin typeface="Calibri"/>
                <a:ea typeface="Calibri"/>
                <a:cs typeface="Calibri"/>
                <a:sym typeface="Calibri"/>
              </a:rPr>
              <a:t>Time Period- 2016-2030</a:t>
            </a:r>
            <a:endParaRPr sz="2000">
              <a:latin typeface="Calibri"/>
              <a:ea typeface="Calibri"/>
              <a:cs typeface="Calibri"/>
              <a:sym typeface="Calibri"/>
            </a:endParaRPr>
          </a:p>
          <a:p>
            <a:pPr indent="-317500" lvl="0" marL="457200" rtl="0" algn="l">
              <a:lnSpc>
                <a:spcPct val="150000"/>
              </a:lnSpc>
              <a:spcBef>
                <a:spcPts val="0"/>
              </a:spcBef>
              <a:spcAft>
                <a:spcPts val="0"/>
              </a:spcAft>
              <a:buClr>
                <a:schemeClr val="accent1"/>
              </a:buClr>
              <a:buSzPts val="1400"/>
              <a:buFont typeface="Calibri"/>
              <a:buChar char="●"/>
            </a:pPr>
            <a:r>
              <a:rPr lang="en">
                <a:latin typeface="Calibri"/>
                <a:ea typeface="Calibri"/>
                <a:cs typeface="Calibri"/>
                <a:sym typeface="Calibri"/>
              </a:rPr>
              <a:t>Universal goals, designed to end poverty, protect the  planet and ensure peace and prosperity</a:t>
            </a:r>
            <a:endParaRPr sz="2000">
              <a:latin typeface="Calibri"/>
              <a:ea typeface="Calibri"/>
              <a:cs typeface="Calibri"/>
              <a:sym typeface="Calibri"/>
            </a:endParaRPr>
          </a:p>
          <a:p>
            <a:pPr indent="-317500" lvl="0" marL="457200" rtl="0" algn="l">
              <a:lnSpc>
                <a:spcPct val="150000"/>
              </a:lnSpc>
              <a:spcBef>
                <a:spcPts val="0"/>
              </a:spcBef>
              <a:spcAft>
                <a:spcPts val="0"/>
              </a:spcAft>
              <a:buClr>
                <a:schemeClr val="accent1"/>
              </a:buClr>
              <a:buSzPts val="1400"/>
              <a:buFont typeface="Calibri"/>
              <a:buChar char="●"/>
            </a:pPr>
            <a:r>
              <a:rPr lang="en">
                <a:latin typeface="Calibri"/>
                <a:ea typeface="Calibri"/>
                <a:cs typeface="Calibri"/>
                <a:sym typeface="Calibri"/>
              </a:rPr>
              <a:t>Addresses 3 dimensions of development</a:t>
            </a:r>
            <a:endParaRPr sz="2000">
              <a:latin typeface="Calibri"/>
              <a:ea typeface="Calibri"/>
              <a:cs typeface="Calibri"/>
              <a:sym typeface="Calibri"/>
            </a:endParaRPr>
          </a:p>
          <a:p>
            <a:pPr indent="-317500" lvl="0" marL="457200" rtl="0" algn="l">
              <a:lnSpc>
                <a:spcPct val="150000"/>
              </a:lnSpc>
              <a:spcBef>
                <a:spcPts val="0"/>
              </a:spcBef>
              <a:spcAft>
                <a:spcPts val="0"/>
              </a:spcAft>
              <a:buClr>
                <a:schemeClr val="accent1"/>
              </a:buClr>
              <a:buSzPts val="1400"/>
              <a:buFont typeface="Calibri"/>
              <a:buChar char="-"/>
            </a:pPr>
            <a:r>
              <a:rPr lang="en">
                <a:latin typeface="Calibri"/>
                <a:ea typeface="Calibri"/>
                <a:cs typeface="Calibri"/>
                <a:sym typeface="Calibri"/>
              </a:rPr>
              <a:t>Economic Growth</a:t>
            </a:r>
            <a:endParaRPr sz="1200">
              <a:latin typeface="Calibri"/>
              <a:ea typeface="Calibri"/>
              <a:cs typeface="Calibri"/>
              <a:sym typeface="Calibri"/>
            </a:endParaRPr>
          </a:p>
          <a:p>
            <a:pPr indent="-317500" lvl="0" marL="457200" rtl="0" algn="l">
              <a:lnSpc>
                <a:spcPct val="150000"/>
              </a:lnSpc>
              <a:spcBef>
                <a:spcPts val="0"/>
              </a:spcBef>
              <a:spcAft>
                <a:spcPts val="0"/>
              </a:spcAft>
              <a:buClr>
                <a:schemeClr val="accent1"/>
              </a:buClr>
              <a:buSzPts val="1400"/>
              <a:buFont typeface="Calibri"/>
              <a:buChar char="-"/>
            </a:pPr>
            <a:r>
              <a:rPr lang="en">
                <a:latin typeface="Calibri"/>
                <a:ea typeface="Calibri"/>
                <a:cs typeface="Calibri"/>
                <a:sym typeface="Calibri"/>
              </a:rPr>
              <a:t>Social Inclusion </a:t>
            </a:r>
            <a:endParaRPr>
              <a:latin typeface="Calibri"/>
              <a:ea typeface="Calibri"/>
              <a:cs typeface="Calibri"/>
              <a:sym typeface="Calibri"/>
            </a:endParaRPr>
          </a:p>
          <a:p>
            <a:pPr indent="-317500" lvl="0" marL="457200" rtl="0" algn="l">
              <a:lnSpc>
                <a:spcPct val="150000"/>
              </a:lnSpc>
              <a:spcBef>
                <a:spcPts val="0"/>
              </a:spcBef>
              <a:spcAft>
                <a:spcPts val="0"/>
              </a:spcAft>
              <a:buClr>
                <a:schemeClr val="accent1"/>
              </a:buClr>
              <a:buSzPts val="1400"/>
              <a:buFont typeface="Calibri"/>
              <a:buChar char="-"/>
            </a:pPr>
            <a:r>
              <a:rPr lang="en">
                <a:latin typeface="Calibri"/>
                <a:ea typeface="Calibri"/>
                <a:cs typeface="Calibri"/>
                <a:sym typeface="Calibri"/>
              </a:rPr>
              <a:t>Environmental Protection        </a:t>
            </a:r>
            <a:endParaRPr sz="1200">
              <a:latin typeface="Calibri"/>
              <a:ea typeface="Calibri"/>
              <a:cs typeface="Calibri"/>
              <a:sym typeface="Calibri"/>
            </a:endParaRPr>
          </a:p>
          <a:p>
            <a:pPr indent="-317500" lvl="0" marL="457200" rtl="0" algn="l">
              <a:lnSpc>
                <a:spcPct val="150000"/>
              </a:lnSpc>
              <a:spcBef>
                <a:spcPts val="0"/>
              </a:spcBef>
              <a:spcAft>
                <a:spcPts val="0"/>
              </a:spcAft>
              <a:buClr>
                <a:schemeClr val="accent1"/>
              </a:buClr>
              <a:buSzPts val="1400"/>
              <a:buFont typeface="Calibri"/>
              <a:buChar char="●"/>
            </a:pPr>
            <a:r>
              <a:rPr lang="en">
                <a:latin typeface="Calibri"/>
                <a:ea typeface="Calibri"/>
                <a:cs typeface="Calibri"/>
                <a:sym typeface="Calibri"/>
              </a:rPr>
              <a:t>Focus on 5Ps     </a:t>
            </a:r>
            <a:endParaRPr sz="2000">
              <a:latin typeface="Calibri"/>
              <a:ea typeface="Calibri"/>
              <a:cs typeface="Calibri"/>
              <a:sym typeface="Calibri"/>
            </a:endParaRPr>
          </a:p>
          <a:p>
            <a:pPr indent="0" lvl="0" marL="0" rtl="0" algn="l">
              <a:spcBef>
                <a:spcPts val="0"/>
              </a:spcBef>
              <a:spcAft>
                <a:spcPts val="0"/>
              </a:spcAft>
              <a:buNone/>
            </a:pPr>
            <a:r>
              <a:t/>
            </a:r>
            <a:endParaRPr sz="4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Session 2</a:t>
            </a:r>
            <a:endParaRPr/>
          </a:p>
        </p:txBody>
      </p:sp>
      <p:sp>
        <p:nvSpPr>
          <p:cNvPr id="90" name="Google Shape;90;p17"/>
          <p:cNvSpPr txBox="1"/>
          <p:nvPr>
            <p:ph idx="1" type="body"/>
          </p:nvPr>
        </p:nvSpPr>
        <p:spPr>
          <a:xfrm>
            <a:off x="391550" y="1266325"/>
            <a:ext cx="8440800" cy="20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Introductions</a:t>
            </a:r>
            <a:endParaRPr>
              <a:solidFill>
                <a:srgbClr val="000000"/>
              </a:solidFill>
            </a:endParaRPr>
          </a:p>
          <a:p>
            <a:pPr indent="0" lvl="0" marL="0" rtl="0" algn="l">
              <a:lnSpc>
                <a:spcPct val="115000"/>
              </a:lnSpc>
              <a:spcBef>
                <a:spcPts val="1200"/>
              </a:spcBef>
              <a:spcAft>
                <a:spcPts val="0"/>
              </a:spcAft>
              <a:buNone/>
            </a:pPr>
            <a:r>
              <a:rPr lang="en">
                <a:solidFill>
                  <a:srgbClr val="000000"/>
                </a:solidFill>
              </a:rPr>
              <a:t>Intro: Community Service Project, Objectives and Expectations</a:t>
            </a:r>
            <a:endParaRPr b="1" sz="1100">
              <a:solidFill>
                <a:srgbClr val="000000"/>
              </a:solidFill>
              <a:latin typeface="Helvetica Neue"/>
              <a:ea typeface="Helvetica Neue"/>
              <a:cs typeface="Helvetica Neue"/>
              <a:sym typeface="Helvetica Neue"/>
            </a:endParaRPr>
          </a:p>
          <a:p>
            <a:pPr indent="0" lvl="0" marL="0" rtl="0" algn="l">
              <a:spcBef>
                <a:spcPts val="0"/>
              </a:spcBef>
              <a:spcAft>
                <a:spcPts val="1200"/>
              </a:spcAft>
              <a:buNone/>
            </a:pPr>
            <a:r>
              <a:t/>
            </a:r>
            <a:endParaRPr>
              <a:solidFill>
                <a:srgbClr val="000000"/>
              </a:solidFill>
            </a:endParaRPr>
          </a:p>
        </p:txBody>
      </p:sp>
      <p:pic>
        <p:nvPicPr>
          <p:cNvPr id="91" name="Google Shape;91;p17"/>
          <p:cNvPicPr preferRelativeResize="0"/>
          <p:nvPr/>
        </p:nvPicPr>
        <p:blipFill>
          <a:blip r:embed="rId3">
            <a:alphaModFix/>
          </a:blip>
          <a:stretch>
            <a:fillRect/>
          </a:stretch>
        </p:blipFill>
        <p:spPr>
          <a:xfrm>
            <a:off x="391550" y="3271225"/>
            <a:ext cx="933250" cy="1319425"/>
          </a:xfrm>
          <a:prstGeom prst="rect">
            <a:avLst/>
          </a:prstGeom>
          <a:noFill/>
          <a:ln>
            <a:noFill/>
          </a:ln>
        </p:spPr>
      </p:pic>
      <p:sp>
        <p:nvSpPr>
          <p:cNvPr id="92" name="Google Shape;92;p17"/>
          <p:cNvSpPr txBox="1"/>
          <p:nvPr>
            <p:ph type="title"/>
          </p:nvPr>
        </p:nvSpPr>
        <p:spPr>
          <a:xfrm>
            <a:off x="1324800" y="3717338"/>
            <a:ext cx="1280100" cy="42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000"/>
              <a:t>90 mins</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txBox="1"/>
          <p:nvPr>
            <p:ph type="title"/>
          </p:nvPr>
        </p:nvSpPr>
        <p:spPr>
          <a:xfrm>
            <a:off x="445775" y="477850"/>
            <a:ext cx="2507100" cy="3942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sz="3000">
                <a:latin typeface="Calibri"/>
                <a:ea typeface="Calibri"/>
                <a:cs typeface="Calibri"/>
                <a:sym typeface="Calibri"/>
              </a:rPr>
              <a:t>Relevance of SDGs</a:t>
            </a:r>
            <a:endParaRPr sz="3000">
              <a:latin typeface="Calibri"/>
              <a:ea typeface="Calibri"/>
              <a:cs typeface="Calibri"/>
              <a:sym typeface="Calibri"/>
            </a:endParaRPr>
          </a:p>
        </p:txBody>
      </p:sp>
      <p:grpSp>
        <p:nvGrpSpPr>
          <p:cNvPr id="267" name="Google Shape;267;p35"/>
          <p:cNvGrpSpPr/>
          <p:nvPr/>
        </p:nvGrpSpPr>
        <p:grpSpPr>
          <a:xfrm>
            <a:off x="3386725" y="229123"/>
            <a:ext cx="5430003" cy="4419608"/>
            <a:chOff x="0" y="1907"/>
            <a:chExt cx="7240004" cy="5892810"/>
          </a:xfrm>
        </p:grpSpPr>
        <p:sp>
          <p:nvSpPr>
            <p:cNvPr id="268" name="Google Shape;268;p35"/>
            <p:cNvSpPr/>
            <p:nvPr/>
          </p:nvSpPr>
          <p:spPr>
            <a:xfrm>
              <a:off x="0" y="1907"/>
              <a:ext cx="7239900" cy="8127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9" name="Google Shape;269;p35"/>
            <p:cNvSpPr/>
            <p:nvPr/>
          </p:nvSpPr>
          <p:spPr>
            <a:xfrm>
              <a:off x="245877" y="184791"/>
              <a:ext cx="447000" cy="4470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0" name="Google Shape;270;p35"/>
            <p:cNvSpPr/>
            <p:nvPr/>
          </p:nvSpPr>
          <p:spPr>
            <a:xfrm>
              <a:off x="938804" y="1907"/>
              <a:ext cx="6301200" cy="812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1" name="Google Shape;271;p35"/>
            <p:cNvSpPr txBox="1"/>
            <p:nvPr/>
          </p:nvSpPr>
          <p:spPr>
            <a:xfrm>
              <a:off x="938804" y="1907"/>
              <a:ext cx="6301200" cy="812700"/>
            </a:xfrm>
            <a:prstGeom prst="rect">
              <a:avLst/>
            </a:prstGeom>
            <a:noFill/>
            <a:ln>
              <a:noFill/>
            </a:ln>
          </p:spPr>
          <p:txBody>
            <a:bodyPr anchorCtr="0" anchor="ctr" bIns="64500" lIns="64500" spcFirstLastPara="1" rIns="64500" wrap="square" tIns="64500">
              <a:noAutofit/>
            </a:bodyPr>
            <a:lstStyle/>
            <a:p>
              <a:pPr indent="0" lvl="0" marL="0" marR="0" rtl="0" algn="l">
                <a:lnSpc>
                  <a:spcPct val="90000"/>
                </a:lnSpc>
                <a:spcBef>
                  <a:spcPts val="0"/>
                </a:spcBef>
                <a:spcAft>
                  <a:spcPts val="0"/>
                </a:spcAft>
                <a:buClr>
                  <a:schemeClr val="dk1"/>
                </a:buClr>
                <a:buSzPts val="1400"/>
                <a:buFont typeface="Calibri"/>
                <a:buNone/>
              </a:pPr>
              <a:r>
                <a:rPr lang="en" sz="1400">
                  <a:solidFill>
                    <a:schemeClr val="dk2"/>
                  </a:solidFill>
                  <a:latin typeface="Calibri"/>
                  <a:ea typeface="Calibri"/>
                  <a:cs typeface="Calibri"/>
                  <a:sym typeface="Calibri"/>
                </a:rPr>
                <a:t>Realistic, Focus driven action-oriented targets</a:t>
              </a:r>
              <a:endParaRPr sz="1100">
                <a:solidFill>
                  <a:schemeClr val="dk2"/>
                </a:solidFill>
              </a:endParaRPr>
            </a:p>
          </p:txBody>
        </p:sp>
        <p:sp>
          <p:nvSpPr>
            <p:cNvPr id="272" name="Google Shape;272;p35"/>
            <p:cNvSpPr/>
            <p:nvPr/>
          </p:nvSpPr>
          <p:spPr>
            <a:xfrm>
              <a:off x="0" y="1017929"/>
              <a:ext cx="7239900" cy="8127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3" name="Google Shape;273;p35"/>
            <p:cNvSpPr/>
            <p:nvPr/>
          </p:nvSpPr>
          <p:spPr>
            <a:xfrm>
              <a:off x="245877" y="1200813"/>
              <a:ext cx="447000" cy="4470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4" name="Google Shape;274;p35"/>
            <p:cNvSpPr/>
            <p:nvPr/>
          </p:nvSpPr>
          <p:spPr>
            <a:xfrm>
              <a:off x="938804" y="1017929"/>
              <a:ext cx="6301200" cy="812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5" name="Google Shape;275;p35"/>
            <p:cNvSpPr txBox="1"/>
            <p:nvPr/>
          </p:nvSpPr>
          <p:spPr>
            <a:xfrm>
              <a:off x="938804" y="1017929"/>
              <a:ext cx="6301200" cy="812700"/>
            </a:xfrm>
            <a:prstGeom prst="rect">
              <a:avLst/>
            </a:prstGeom>
            <a:noFill/>
            <a:ln>
              <a:noFill/>
            </a:ln>
          </p:spPr>
          <p:txBody>
            <a:bodyPr anchorCtr="0" anchor="ctr" bIns="64500" lIns="64500" spcFirstLastPara="1" rIns="64500" wrap="square" tIns="64500">
              <a:noAutofit/>
            </a:bodyPr>
            <a:lstStyle/>
            <a:p>
              <a:pPr indent="0" lvl="0" marL="0" marR="0" rtl="0" algn="l">
                <a:lnSpc>
                  <a:spcPct val="90000"/>
                </a:lnSpc>
                <a:spcBef>
                  <a:spcPts val="0"/>
                </a:spcBef>
                <a:spcAft>
                  <a:spcPts val="0"/>
                </a:spcAft>
                <a:buClr>
                  <a:schemeClr val="dk1"/>
                </a:buClr>
                <a:buSzPts val="1400"/>
                <a:buFont typeface="Calibri"/>
                <a:buNone/>
              </a:pPr>
              <a:r>
                <a:rPr lang="en" sz="1400">
                  <a:solidFill>
                    <a:schemeClr val="dk2"/>
                  </a:solidFill>
                  <a:latin typeface="Calibri"/>
                  <a:ea typeface="Calibri"/>
                  <a:cs typeface="Calibri"/>
                  <a:sym typeface="Calibri"/>
                </a:rPr>
                <a:t>Time-bound, Universal goals</a:t>
              </a:r>
              <a:endParaRPr sz="1400">
                <a:solidFill>
                  <a:schemeClr val="dk2"/>
                </a:solidFill>
                <a:latin typeface="Calibri"/>
                <a:ea typeface="Calibri"/>
                <a:cs typeface="Calibri"/>
                <a:sym typeface="Calibri"/>
              </a:endParaRPr>
            </a:p>
          </p:txBody>
        </p:sp>
        <p:sp>
          <p:nvSpPr>
            <p:cNvPr id="276" name="Google Shape;276;p35"/>
            <p:cNvSpPr/>
            <p:nvPr/>
          </p:nvSpPr>
          <p:spPr>
            <a:xfrm>
              <a:off x="0" y="2033951"/>
              <a:ext cx="7239900" cy="8127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7" name="Google Shape;277;p35"/>
            <p:cNvSpPr/>
            <p:nvPr/>
          </p:nvSpPr>
          <p:spPr>
            <a:xfrm>
              <a:off x="245877" y="2216835"/>
              <a:ext cx="447000" cy="4470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8" name="Google Shape;278;p35"/>
            <p:cNvSpPr/>
            <p:nvPr/>
          </p:nvSpPr>
          <p:spPr>
            <a:xfrm>
              <a:off x="938804" y="2033951"/>
              <a:ext cx="6301200" cy="812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9" name="Google Shape;279;p35"/>
            <p:cNvSpPr txBox="1"/>
            <p:nvPr/>
          </p:nvSpPr>
          <p:spPr>
            <a:xfrm>
              <a:off x="938804" y="2033951"/>
              <a:ext cx="6301200" cy="812700"/>
            </a:xfrm>
            <a:prstGeom prst="rect">
              <a:avLst/>
            </a:prstGeom>
            <a:noFill/>
            <a:ln>
              <a:noFill/>
            </a:ln>
          </p:spPr>
          <p:txBody>
            <a:bodyPr anchorCtr="0" anchor="ctr" bIns="64500" lIns="64500" spcFirstLastPara="1" rIns="64500" wrap="square" tIns="64500">
              <a:noAutofit/>
            </a:bodyPr>
            <a:lstStyle/>
            <a:p>
              <a:pPr indent="0" lvl="0" marL="0" marR="0" rtl="0" algn="l">
                <a:lnSpc>
                  <a:spcPct val="90000"/>
                </a:lnSpc>
                <a:spcBef>
                  <a:spcPts val="0"/>
                </a:spcBef>
                <a:spcAft>
                  <a:spcPts val="0"/>
                </a:spcAft>
                <a:buClr>
                  <a:schemeClr val="dk1"/>
                </a:buClr>
                <a:buSzPts val="1400"/>
                <a:buFont typeface="Calibri"/>
                <a:buNone/>
              </a:pPr>
              <a:r>
                <a:rPr lang="en" sz="1400">
                  <a:solidFill>
                    <a:schemeClr val="dk2"/>
                  </a:solidFill>
                  <a:latin typeface="Calibri"/>
                  <a:ea typeface="Calibri"/>
                  <a:cs typeface="Calibri"/>
                  <a:sym typeface="Calibri"/>
                </a:rPr>
                <a:t>Scope for greater mobilization of global community</a:t>
              </a:r>
              <a:endParaRPr sz="1400">
                <a:solidFill>
                  <a:schemeClr val="dk2"/>
                </a:solidFill>
                <a:latin typeface="Calibri"/>
                <a:ea typeface="Calibri"/>
                <a:cs typeface="Calibri"/>
                <a:sym typeface="Calibri"/>
              </a:endParaRPr>
            </a:p>
          </p:txBody>
        </p:sp>
        <p:sp>
          <p:nvSpPr>
            <p:cNvPr id="280" name="Google Shape;280;p35"/>
            <p:cNvSpPr/>
            <p:nvPr/>
          </p:nvSpPr>
          <p:spPr>
            <a:xfrm>
              <a:off x="0" y="3049973"/>
              <a:ext cx="7239900" cy="8127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1" name="Google Shape;281;p35"/>
            <p:cNvSpPr/>
            <p:nvPr/>
          </p:nvSpPr>
          <p:spPr>
            <a:xfrm>
              <a:off x="245877" y="3232857"/>
              <a:ext cx="447000" cy="447000"/>
            </a:xfrm>
            <a:prstGeom prst="rect">
              <a:avLst/>
            </a:pr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2" name="Google Shape;282;p35"/>
            <p:cNvSpPr/>
            <p:nvPr/>
          </p:nvSpPr>
          <p:spPr>
            <a:xfrm>
              <a:off x="938804" y="3049973"/>
              <a:ext cx="6301200" cy="812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3" name="Google Shape;283;p35"/>
            <p:cNvSpPr txBox="1"/>
            <p:nvPr/>
          </p:nvSpPr>
          <p:spPr>
            <a:xfrm>
              <a:off x="938804" y="3049973"/>
              <a:ext cx="6301200" cy="812700"/>
            </a:xfrm>
            <a:prstGeom prst="rect">
              <a:avLst/>
            </a:prstGeom>
            <a:noFill/>
            <a:ln>
              <a:noFill/>
            </a:ln>
          </p:spPr>
          <p:txBody>
            <a:bodyPr anchorCtr="0" anchor="ctr" bIns="64500" lIns="64500" spcFirstLastPara="1" rIns="64500" wrap="square" tIns="64500">
              <a:noAutofit/>
            </a:bodyPr>
            <a:lstStyle/>
            <a:p>
              <a:pPr indent="0" lvl="0" marL="0" marR="0" rtl="0" algn="l">
                <a:lnSpc>
                  <a:spcPct val="90000"/>
                </a:lnSpc>
                <a:spcBef>
                  <a:spcPts val="0"/>
                </a:spcBef>
                <a:spcAft>
                  <a:spcPts val="0"/>
                </a:spcAft>
                <a:buClr>
                  <a:schemeClr val="dk1"/>
                </a:buClr>
                <a:buSzPts val="1400"/>
                <a:buFont typeface="Calibri"/>
                <a:buNone/>
              </a:pPr>
              <a:r>
                <a:rPr lang="en" sz="1400">
                  <a:solidFill>
                    <a:schemeClr val="dk2"/>
                  </a:solidFill>
                  <a:latin typeface="Calibri"/>
                  <a:ea typeface="Calibri"/>
                  <a:cs typeface="Calibri"/>
                  <a:sym typeface="Calibri"/>
                </a:rPr>
                <a:t>Emphasis on sustainable development to address global challenges</a:t>
              </a:r>
              <a:endParaRPr sz="1400">
                <a:solidFill>
                  <a:schemeClr val="dk2"/>
                </a:solidFill>
                <a:latin typeface="Calibri"/>
                <a:ea typeface="Calibri"/>
                <a:cs typeface="Calibri"/>
                <a:sym typeface="Calibri"/>
              </a:endParaRPr>
            </a:p>
          </p:txBody>
        </p:sp>
        <p:sp>
          <p:nvSpPr>
            <p:cNvPr id="284" name="Google Shape;284;p35"/>
            <p:cNvSpPr/>
            <p:nvPr/>
          </p:nvSpPr>
          <p:spPr>
            <a:xfrm>
              <a:off x="0" y="4065995"/>
              <a:ext cx="7239900" cy="8127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5" name="Google Shape;285;p35"/>
            <p:cNvSpPr/>
            <p:nvPr/>
          </p:nvSpPr>
          <p:spPr>
            <a:xfrm>
              <a:off x="245877" y="4248879"/>
              <a:ext cx="447000" cy="447000"/>
            </a:xfrm>
            <a:prstGeom prst="rect">
              <a:avLst/>
            </a:prstGeom>
            <a:blipFill rotWithShape="1">
              <a:blip r:embed="rId7">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6" name="Google Shape;286;p35"/>
            <p:cNvSpPr/>
            <p:nvPr/>
          </p:nvSpPr>
          <p:spPr>
            <a:xfrm>
              <a:off x="938804" y="4065995"/>
              <a:ext cx="6301200" cy="812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7" name="Google Shape;287;p35"/>
            <p:cNvSpPr txBox="1"/>
            <p:nvPr/>
          </p:nvSpPr>
          <p:spPr>
            <a:xfrm>
              <a:off x="938804" y="4065995"/>
              <a:ext cx="6301200" cy="812700"/>
            </a:xfrm>
            <a:prstGeom prst="rect">
              <a:avLst/>
            </a:prstGeom>
            <a:noFill/>
            <a:ln>
              <a:noFill/>
            </a:ln>
          </p:spPr>
          <p:txBody>
            <a:bodyPr anchorCtr="0" anchor="ctr" bIns="64500" lIns="64500" spcFirstLastPara="1" rIns="64500" wrap="square" tIns="64500">
              <a:noAutofit/>
            </a:bodyPr>
            <a:lstStyle/>
            <a:p>
              <a:pPr indent="0" lvl="0" marL="0" marR="0" rtl="0" algn="l">
                <a:lnSpc>
                  <a:spcPct val="90000"/>
                </a:lnSpc>
                <a:spcBef>
                  <a:spcPts val="0"/>
                </a:spcBef>
                <a:spcAft>
                  <a:spcPts val="0"/>
                </a:spcAft>
                <a:buClr>
                  <a:schemeClr val="dk1"/>
                </a:buClr>
                <a:buSzPts val="1400"/>
                <a:buFont typeface="Calibri"/>
                <a:buNone/>
              </a:pPr>
              <a:r>
                <a:rPr lang="en" sz="1400">
                  <a:solidFill>
                    <a:schemeClr val="dk2"/>
                  </a:solidFill>
                  <a:latin typeface="Calibri"/>
                  <a:ea typeface="Calibri"/>
                  <a:cs typeface="Calibri"/>
                  <a:sym typeface="Calibri"/>
                </a:rPr>
                <a:t>Promote innovation, sharing of expertise and best practices</a:t>
              </a:r>
              <a:endParaRPr sz="1400">
                <a:solidFill>
                  <a:schemeClr val="dk2"/>
                </a:solidFill>
                <a:latin typeface="Calibri"/>
                <a:ea typeface="Calibri"/>
                <a:cs typeface="Calibri"/>
                <a:sym typeface="Calibri"/>
              </a:endParaRPr>
            </a:p>
          </p:txBody>
        </p:sp>
        <p:sp>
          <p:nvSpPr>
            <p:cNvPr id="288" name="Google Shape;288;p35"/>
            <p:cNvSpPr/>
            <p:nvPr/>
          </p:nvSpPr>
          <p:spPr>
            <a:xfrm>
              <a:off x="0" y="5082017"/>
              <a:ext cx="7239900" cy="8127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9" name="Google Shape;289;p35"/>
            <p:cNvSpPr/>
            <p:nvPr/>
          </p:nvSpPr>
          <p:spPr>
            <a:xfrm>
              <a:off x="245877" y="5264901"/>
              <a:ext cx="447000" cy="447000"/>
            </a:xfrm>
            <a:prstGeom prst="rect">
              <a:avLst/>
            </a:prstGeom>
            <a:blipFill rotWithShape="1">
              <a:blip r:embed="rId8">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0" name="Google Shape;290;p35"/>
            <p:cNvSpPr/>
            <p:nvPr/>
          </p:nvSpPr>
          <p:spPr>
            <a:xfrm>
              <a:off x="938804" y="5082017"/>
              <a:ext cx="6301200" cy="812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1" name="Google Shape;291;p35"/>
            <p:cNvSpPr txBox="1"/>
            <p:nvPr/>
          </p:nvSpPr>
          <p:spPr>
            <a:xfrm>
              <a:off x="938804" y="5082017"/>
              <a:ext cx="6301200" cy="812700"/>
            </a:xfrm>
            <a:prstGeom prst="rect">
              <a:avLst/>
            </a:prstGeom>
            <a:noFill/>
            <a:ln>
              <a:noFill/>
            </a:ln>
          </p:spPr>
          <p:txBody>
            <a:bodyPr anchorCtr="0" anchor="ctr" bIns="64500" lIns="64500" spcFirstLastPara="1" rIns="64500" wrap="square" tIns="64500">
              <a:noAutofit/>
            </a:bodyPr>
            <a:lstStyle/>
            <a:p>
              <a:pPr indent="0" lvl="0" marL="0" marR="0" rtl="0" algn="l">
                <a:lnSpc>
                  <a:spcPct val="90000"/>
                </a:lnSpc>
                <a:spcBef>
                  <a:spcPts val="0"/>
                </a:spcBef>
                <a:spcAft>
                  <a:spcPts val="0"/>
                </a:spcAft>
                <a:buClr>
                  <a:schemeClr val="dk1"/>
                </a:buClr>
                <a:buSzPts val="1400"/>
                <a:buFont typeface="Calibri"/>
                <a:buNone/>
              </a:pPr>
              <a:r>
                <a:rPr lang="en" sz="1400">
                  <a:solidFill>
                    <a:schemeClr val="dk2"/>
                  </a:solidFill>
                  <a:latin typeface="Calibri"/>
                  <a:ea typeface="Calibri"/>
                  <a:cs typeface="Calibri"/>
                  <a:sym typeface="Calibri"/>
                </a:rPr>
                <a:t>Capture not just targets but also the process</a:t>
              </a:r>
              <a:endParaRPr sz="1400">
                <a:solidFill>
                  <a:schemeClr val="dk2"/>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Logo, company name&#10;&#10;Description automatically generated" id="296" name="Google Shape;296;p36"/>
          <p:cNvPicPr preferRelativeResize="0"/>
          <p:nvPr/>
        </p:nvPicPr>
        <p:blipFill rotWithShape="1">
          <a:blip r:embed="rId3">
            <a:alphaModFix/>
          </a:blip>
          <a:srcRect b="0" l="0" r="0" t="0"/>
          <a:stretch/>
        </p:blipFill>
        <p:spPr>
          <a:xfrm>
            <a:off x="258150" y="908200"/>
            <a:ext cx="8627700" cy="4222800"/>
          </a:xfrm>
          <a:prstGeom prst="rect">
            <a:avLst/>
          </a:prstGeom>
          <a:noFill/>
          <a:ln>
            <a:noFill/>
          </a:ln>
        </p:spPr>
      </p:pic>
      <p:sp>
        <p:nvSpPr>
          <p:cNvPr id="297" name="Google Shape;297;p36"/>
          <p:cNvSpPr txBox="1"/>
          <p:nvPr/>
        </p:nvSpPr>
        <p:spPr>
          <a:xfrm>
            <a:off x="609525" y="279400"/>
            <a:ext cx="8048700" cy="468000"/>
          </a:xfrm>
          <a:prstGeom prst="rect">
            <a:avLst/>
          </a:prstGeom>
          <a:noFill/>
          <a:ln>
            <a:noFill/>
          </a:ln>
        </p:spPr>
        <p:txBody>
          <a:bodyPr anchorCtr="0" anchor="ctr" bIns="45700" lIns="91425" spcFirstLastPara="1" rIns="91425" wrap="square" tIns="45700">
            <a:normAutofit/>
          </a:bodyPr>
          <a:lstStyle/>
          <a:p>
            <a:pPr indent="0" lvl="0" marL="0" rtl="0" algn="l">
              <a:lnSpc>
                <a:spcPct val="70000"/>
              </a:lnSpc>
              <a:spcBef>
                <a:spcPts val="0"/>
              </a:spcBef>
              <a:spcAft>
                <a:spcPts val="0"/>
              </a:spcAft>
              <a:buSzPts val="770"/>
              <a:buNone/>
            </a:pPr>
            <a:r>
              <a:rPr b="1" lang="en" sz="2060">
                <a:solidFill>
                  <a:srgbClr val="EF6C00"/>
                </a:solidFill>
                <a:latin typeface="Calibri"/>
                <a:ea typeface="Calibri"/>
                <a:cs typeface="Calibri"/>
                <a:sym typeface="Calibri"/>
              </a:rPr>
              <a:t># 17 Goals of Development</a:t>
            </a:r>
            <a:endParaRPr b="1" sz="2060">
              <a:solidFill>
                <a:srgbClr val="EF6C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7"/>
          <p:cNvPicPr preferRelativeResize="0"/>
          <p:nvPr/>
        </p:nvPicPr>
        <p:blipFill rotWithShape="1">
          <a:blip r:embed="rId3">
            <a:alphaModFix/>
          </a:blip>
          <a:srcRect b="0" l="0" r="0" t="11543"/>
          <a:stretch/>
        </p:blipFill>
        <p:spPr>
          <a:xfrm>
            <a:off x="548800" y="771525"/>
            <a:ext cx="8046426" cy="4140700"/>
          </a:xfrm>
          <a:prstGeom prst="rect">
            <a:avLst/>
          </a:prstGeom>
          <a:noFill/>
          <a:ln>
            <a:noFill/>
          </a:ln>
        </p:spPr>
      </p:pic>
      <p:sp>
        <p:nvSpPr>
          <p:cNvPr id="303" name="Google Shape;303;p37"/>
          <p:cNvSpPr txBox="1"/>
          <p:nvPr/>
        </p:nvSpPr>
        <p:spPr>
          <a:xfrm>
            <a:off x="428625" y="214625"/>
            <a:ext cx="8166600" cy="498600"/>
          </a:xfrm>
          <a:prstGeom prst="rect">
            <a:avLst/>
          </a:prstGeom>
          <a:noFill/>
          <a:ln>
            <a:noFill/>
          </a:ln>
        </p:spPr>
        <p:txBody>
          <a:bodyPr anchorCtr="0" anchor="ctr" bIns="45700" lIns="91425" spcFirstLastPara="1" rIns="91425" wrap="square" tIns="45700">
            <a:normAutofit/>
          </a:bodyPr>
          <a:lstStyle/>
          <a:p>
            <a:pPr indent="0" lvl="0" marL="0" rtl="0" algn="ctr">
              <a:lnSpc>
                <a:spcPct val="70000"/>
              </a:lnSpc>
              <a:spcBef>
                <a:spcPts val="0"/>
              </a:spcBef>
              <a:spcAft>
                <a:spcPts val="0"/>
              </a:spcAft>
              <a:buSzPts val="852"/>
              <a:buNone/>
            </a:pPr>
            <a:r>
              <a:rPr b="1" lang="en" sz="2220">
                <a:solidFill>
                  <a:srgbClr val="EF6C00"/>
                </a:solidFill>
                <a:latin typeface="Calibri"/>
                <a:ea typeface="Calibri"/>
                <a:cs typeface="Calibri"/>
                <a:sym typeface="Calibri"/>
              </a:rPr>
              <a:t>SDGs – Crosscutting &amp; Multidimensional</a:t>
            </a:r>
            <a:endParaRPr b="1" sz="2220">
              <a:solidFill>
                <a:srgbClr val="EF6C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grpSp>
        <p:nvGrpSpPr>
          <p:cNvPr id="308" name="Google Shape;308;p38"/>
          <p:cNvGrpSpPr/>
          <p:nvPr/>
        </p:nvGrpSpPr>
        <p:grpSpPr>
          <a:xfrm>
            <a:off x="2009784" y="1228725"/>
            <a:ext cx="4857527" cy="3775785"/>
            <a:chOff x="488474" y="1211"/>
            <a:chExt cx="5737011" cy="4298970"/>
          </a:xfrm>
        </p:grpSpPr>
        <p:sp>
          <p:nvSpPr>
            <p:cNvPr id="309" name="Google Shape;309;p38"/>
            <p:cNvSpPr/>
            <p:nvPr/>
          </p:nvSpPr>
          <p:spPr>
            <a:xfrm rot="5400000">
              <a:off x="2914912" y="104711"/>
              <a:ext cx="1593600" cy="1386600"/>
            </a:xfrm>
            <a:prstGeom prst="hexagon">
              <a:avLst>
                <a:gd fmla="val 25000" name="adj"/>
                <a:gd fmla="val 115470" name="vf"/>
              </a:avLst>
            </a:prstGeom>
            <a:gradFill>
              <a:gsLst>
                <a:gs pos="0">
                  <a:srgbClr val="F08B54"/>
                </a:gs>
                <a:gs pos="50000">
                  <a:srgbClr val="F67A26"/>
                </a:gs>
                <a:gs pos="100000">
                  <a:srgbClr val="E36A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8"/>
            <p:cNvSpPr txBox="1"/>
            <p:nvPr/>
          </p:nvSpPr>
          <p:spPr>
            <a:xfrm>
              <a:off x="3234618" y="249562"/>
              <a:ext cx="1097700" cy="10971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FFFFFF"/>
                </a:buClr>
                <a:buSzPts val="1400"/>
                <a:buFont typeface="Calibri"/>
                <a:buNone/>
              </a:pPr>
              <a:r>
                <a:rPr lang="en" sz="1400">
                  <a:solidFill>
                    <a:srgbClr val="FFFFFF"/>
                  </a:solidFill>
                  <a:latin typeface="Calibri"/>
                  <a:ea typeface="Calibri"/>
                  <a:cs typeface="Calibri"/>
                  <a:sym typeface="Calibri"/>
                </a:rPr>
                <a:t>Identification of Indicators</a:t>
              </a:r>
              <a:endParaRPr sz="1400">
                <a:solidFill>
                  <a:srgbClr val="FFFFFF"/>
                </a:solidFill>
                <a:latin typeface="Calibri"/>
                <a:ea typeface="Calibri"/>
                <a:cs typeface="Calibri"/>
                <a:sym typeface="Calibri"/>
              </a:endParaRPr>
            </a:p>
          </p:txBody>
        </p:sp>
        <p:sp>
          <p:nvSpPr>
            <p:cNvPr id="311" name="Google Shape;311;p38"/>
            <p:cNvSpPr/>
            <p:nvPr/>
          </p:nvSpPr>
          <p:spPr>
            <a:xfrm>
              <a:off x="4447085" y="319940"/>
              <a:ext cx="1778400" cy="9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8"/>
            <p:cNvSpPr/>
            <p:nvPr/>
          </p:nvSpPr>
          <p:spPr>
            <a:xfrm rot="5400000">
              <a:off x="1417524" y="104711"/>
              <a:ext cx="1593600" cy="1386600"/>
            </a:xfrm>
            <a:prstGeom prst="hexagon">
              <a:avLst>
                <a:gd fmla="val 25000" name="adj"/>
                <a:gd fmla="val 115470" name="vf"/>
              </a:avLst>
            </a:prstGeom>
            <a:gradFill>
              <a:gsLst>
                <a:gs pos="0">
                  <a:srgbClr val="AFAFAF"/>
                </a:gs>
                <a:gs pos="50000">
                  <a:srgbClr val="4DB6AC"/>
                </a:gs>
                <a:gs pos="100000">
                  <a:srgbClr val="91919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8"/>
            <p:cNvSpPr txBox="1"/>
            <p:nvPr/>
          </p:nvSpPr>
          <p:spPr>
            <a:xfrm>
              <a:off x="1657097" y="249562"/>
              <a:ext cx="1097700" cy="1026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SzPts val="1600"/>
                <a:buFont typeface="Calibri"/>
                <a:buNone/>
              </a:pPr>
              <a:r>
                <a:rPr lang="en">
                  <a:solidFill>
                    <a:srgbClr val="FFFFFF"/>
                  </a:solidFill>
                  <a:latin typeface="Calibri"/>
                  <a:ea typeface="Calibri"/>
                  <a:cs typeface="Calibri"/>
                  <a:sym typeface="Calibri"/>
                </a:rPr>
                <a:t>Mapping of Ministries and Program</a:t>
              </a:r>
              <a:r>
                <a:rPr lang="en" sz="1600">
                  <a:solidFill>
                    <a:srgbClr val="FFFFFF"/>
                  </a:solidFill>
                  <a:latin typeface="Calibri"/>
                  <a:ea typeface="Calibri"/>
                  <a:cs typeface="Calibri"/>
                  <a:sym typeface="Calibri"/>
                </a:rPr>
                <a:t>s</a:t>
              </a:r>
              <a:endParaRPr sz="1600">
                <a:solidFill>
                  <a:srgbClr val="FFFFFF"/>
                </a:solidFill>
                <a:latin typeface="Calibri"/>
                <a:ea typeface="Calibri"/>
                <a:cs typeface="Calibri"/>
                <a:sym typeface="Calibri"/>
              </a:endParaRPr>
            </a:p>
          </p:txBody>
        </p:sp>
        <p:sp>
          <p:nvSpPr>
            <p:cNvPr id="314" name="Google Shape;314;p38"/>
            <p:cNvSpPr/>
            <p:nvPr/>
          </p:nvSpPr>
          <p:spPr>
            <a:xfrm rot="5400000">
              <a:off x="2163349" y="1457396"/>
              <a:ext cx="1593600" cy="1386600"/>
            </a:xfrm>
            <a:prstGeom prst="hexagon">
              <a:avLst>
                <a:gd fmla="val 25000" name="adj"/>
                <a:gd fmla="val 115470" name="vf"/>
              </a:avLst>
            </a:prstGeom>
            <a:gradFill>
              <a:gsLst>
                <a:gs pos="0">
                  <a:srgbClr val="FFC647"/>
                </a:gs>
                <a:gs pos="50000">
                  <a:srgbClr val="FFC600"/>
                </a:gs>
                <a:gs pos="100000">
                  <a:srgbClr val="E3B400"/>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8"/>
            <p:cNvSpPr txBox="1"/>
            <p:nvPr/>
          </p:nvSpPr>
          <p:spPr>
            <a:xfrm>
              <a:off x="2483036" y="1602250"/>
              <a:ext cx="1097700" cy="10971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FFFFFF"/>
                </a:buClr>
                <a:buSzPts val="1400"/>
                <a:buFont typeface="Calibri"/>
                <a:buNone/>
              </a:pPr>
              <a:r>
                <a:rPr lang="en" sz="1400">
                  <a:solidFill>
                    <a:srgbClr val="FFFFFF"/>
                  </a:solidFill>
                  <a:latin typeface="Calibri"/>
                  <a:ea typeface="Calibri"/>
                  <a:cs typeface="Calibri"/>
                  <a:sym typeface="Calibri"/>
                </a:rPr>
                <a:t>National Strategy for Achieving SDGs</a:t>
              </a:r>
              <a:endParaRPr sz="1400">
                <a:solidFill>
                  <a:srgbClr val="FFFFFF"/>
                </a:solidFill>
                <a:latin typeface="Calibri"/>
                <a:ea typeface="Calibri"/>
                <a:cs typeface="Calibri"/>
                <a:sym typeface="Calibri"/>
              </a:endParaRPr>
            </a:p>
          </p:txBody>
        </p:sp>
        <p:sp>
          <p:nvSpPr>
            <p:cNvPr id="316" name="Google Shape;316;p38"/>
            <p:cNvSpPr/>
            <p:nvPr/>
          </p:nvSpPr>
          <p:spPr>
            <a:xfrm>
              <a:off x="488474" y="1672625"/>
              <a:ext cx="1721100" cy="9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8"/>
            <p:cNvSpPr/>
            <p:nvPr/>
          </p:nvSpPr>
          <p:spPr>
            <a:xfrm rot="5400000">
              <a:off x="3660737" y="1457396"/>
              <a:ext cx="1593600" cy="1386600"/>
            </a:xfrm>
            <a:prstGeom prst="hexagon">
              <a:avLst>
                <a:gd fmla="val 25000" name="adj"/>
                <a:gd fmla="val 115470" name="vf"/>
              </a:avLst>
            </a:prstGeom>
            <a:gradFill>
              <a:gsLst>
                <a:gs pos="0">
                  <a:srgbClr val="6EA5DA"/>
                </a:gs>
                <a:gs pos="50000">
                  <a:srgbClr val="529BDA"/>
                </a:gs>
                <a:gs pos="100000">
                  <a:srgbClr val="4188C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8"/>
            <p:cNvSpPr txBox="1"/>
            <p:nvPr/>
          </p:nvSpPr>
          <p:spPr>
            <a:xfrm>
              <a:off x="3854179" y="1602250"/>
              <a:ext cx="1224000" cy="10971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SzPts val="1400"/>
                <a:buFont typeface="Calibri"/>
                <a:buNone/>
              </a:pPr>
              <a:r>
                <a:rPr lang="en" sz="1400">
                  <a:solidFill>
                    <a:srgbClr val="FFFFFF"/>
                  </a:solidFill>
                  <a:latin typeface="Calibri"/>
                  <a:ea typeface="Calibri"/>
                  <a:cs typeface="Calibri"/>
                  <a:sym typeface="Calibri"/>
                </a:rPr>
                <a:t>Consultation with Stakeholders</a:t>
              </a:r>
              <a:endParaRPr sz="1400">
                <a:solidFill>
                  <a:srgbClr val="FFFFFF"/>
                </a:solidFill>
                <a:latin typeface="Calibri"/>
                <a:ea typeface="Calibri"/>
                <a:cs typeface="Calibri"/>
                <a:sym typeface="Calibri"/>
              </a:endParaRPr>
            </a:p>
          </p:txBody>
        </p:sp>
        <p:sp>
          <p:nvSpPr>
            <p:cNvPr id="319" name="Google Shape;319;p38"/>
            <p:cNvSpPr/>
            <p:nvPr/>
          </p:nvSpPr>
          <p:spPr>
            <a:xfrm rot="5400000">
              <a:off x="2914912" y="2810081"/>
              <a:ext cx="1593600" cy="1386600"/>
            </a:xfrm>
            <a:prstGeom prst="hexagon">
              <a:avLst>
                <a:gd fmla="val 25000" name="adj"/>
                <a:gd fmla="val 115470" name="vf"/>
              </a:avLst>
            </a:prstGeom>
            <a:gradFill>
              <a:gsLst>
                <a:gs pos="0">
                  <a:srgbClr val="7FB75F"/>
                </a:gs>
                <a:gs pos="50000">
                  <a:srgbClr val="6EB141"/>
                </a:gs>
                <a:gs pos="100000">
                  <a:srgbClr val="5FA13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8"/>
            <p:cNvSpPr txBox="1"/>
            <p:nvPr/>
          </p:nvSpPr>
          <p:spPr>
            <a:xfrm>
              <a:off x="3234617" y="2954938"/>
              <a:ext cx="1007700" cy="10971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1200"/>
                <a:buFont typeface="Calibri"/>
                <a:buNone/>
              </a:pPr>
              <a:r>
                <a:rPr lang="en" sz="1200">
                  <a:solidFill>
                    <a:srgbClr val="FFFFFF"/>
                  </a:solidFill>
                  <a:latin typeface="Calibri"/>
                  <a:ea typeface="Calibri"/>
                  <a:cs typeface="Calibri"/>
                  <a:sym typeface="Calibri"/>
                </a:rPr>
                <a:t>Dovetailing the National Development agenda with SDGs</a:t>
              </a:r>
              <a:endParaRPr sz="1200">
                <a:solidFill>
                  <a:srgbClr val="FFFFFF"/>
                </a:solidFill>
                <a:latin typeface="Calibri"/>
                <a:ea typeface="Calibri"/>
                <a:cs typeface="Calibri"/>
                <a:sym typeface="Calibri"/>
              </a:endParaRPr>
            </a:p>
          </p:txBody>
        </p:sp>
        <p:sp>
          <p:nvSpPr>
            <p:cNvPr id="321" name="Google Shape;321;p38"/>
            <p:cNvSpPr/>
            <p:nvPr/>
          </p:nvSpPr>
          <p:spPr>
            <a:xfrm>
              <a:off x="4447085" y="3025310"/>
              <a:ext cx="1778400" cy="9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8"/>
            <p:cNvSpPr/>
            <p:nvPr/>
          </p:nvSpPr>
          <p:spPr>
            <a:xfrm rot="5400000">
              <a:off x="1417524" y="2810081"/>
              <a:ext cx="1593600" cy="1386600"/>
            </a:xfrm>
            <a:prstGeom prst="hexagon">
              <a:avLst>
                <a:gd fmla="val 25000" name="adj"/>
                <a:gd fmla="val 115470" name="vf"/>
              </a:avLst>
            </a:prstGeom>
            <a:gradFill>
              <a:gsLst>
                <a:gs pos="0">
                  <a:srgbClr val="F08B54"/>
                </a:gs>
                <a:gs pos="50000">
                  <a:srgbClr val="F67A26"/>
                </a:gs>
                <a:gs pos="100000">
                  <a:srgbClr val="E36A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8"/>
            <p:cNvSpPr txBox="1"/>
            <p:nvPr/>
          </p:nvSpPr>
          <p:spPr>
            <a:xfrm>
              <a:off x="1737213" y="2954924"/>
              <a:ext cx="954300" cy="10971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SzPts val="1100"/>
                <a:buFont typeface="Calibri"/>
                <a:buNone/>
              </a:pPr>
              <a:r>
                <a:rPr lang="en" sz="1100">
                  <a:solidFill>
                    <a:srgbClr val="FFFFFF"/>
                  </a:solidFill>
                  <a:latin typeface="Calibri"/>
                  <a:ea typeface="Calibri"/>
                  <a:cs typeface="Calibri"/>
                  <a:sym typeface="Calibri"/>
                </a:rPr>
                <a:t>Meticulous implementation of schemes aligned with SDGs</a:t>
              </a:r>
              <a:endParaRPr sz="1100">
                <a:solidFill>
                  <a:srgbClr val="FFFFFF"/>
                </a:solidFill>
                <a:latin typeface="Calibri"/>
                <a:ea typeface="Calibri"/>
                <a:cs typeface="Calibri"/>
                <a:sym typeface="Calibri"/>
              </a:endParaRPr>
            </a:p>
          </p:txBody>
        </p:sp>
      </p:grpSp>
      <p:sp>
        <p:nvSpPr>
          <p:cNvPr id="324" name="Google Shape;324;p38"/>
          <p:cNvSpPr txBox="1"/>
          <p:nvPr/>
        </p:nvSpPr>
        <p:spPr>
          <a:xfrm>
            <a:off x="320380" y="438150"/>
            <a:ext cx="8227200" cy="475500"/>
          </a:xfrm>
          <a:prstGeom prst="rect">
            <a:avLst/>
          </a:prstGeom>
          <a:noFill/>
          <a:ln>
            <a:noFill/>
          </a:ln>
        </p:spPr>
        <p:txBody>
          <a:bodyPr anchorCtr="0" anchor="ctr" bIns="45700" lIns="91425" spcFirstLastPara="1" rIns="91425" wrap="square" tIns="45700">
            <a:normAutofit/>
          </a:bodyPr>
          <a:lstStyle/>
          <a:p>
            <a:pPr indent="0" lvl="0" marL="0" rtl="0" algn="ctr">
              <a:lnSpc>
                <a:spcPct val="70000"/>
              </a:lnSpc>
              <a:spcBef>
                <a:spcPts val="0"/>
              </a:spcBef>
              <a:spcAft>
                <a:spcPts val="0"/>
              </a:spcAft>
              <a:buSzPts val="935"/>
              <a:buNone/>
            </a:pPr>
            <a:r>
              <a:rPr b="1" lang="en" sz="2800">
                <a:solidFill>
                  <a:srgbClr val="EF6C00"/>
                </a:solidFill>
                <a:latin typeface="Calibri"/>
                <a:ea typeface="Calibri"/>
                <a:cs typeface="Calibri"/>
                <a:sym typeface="Calibri"/>
              </a:rPr>
              <a:t>National Strategy for Achieving SDGs</a:t>
            </a:r>
            <a:endParaRPr b="1" sz="2800">
              <a:solidFill>
                <a:srgbClr val="EF6C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Diagram&#10;&#10;Description automatically generated" id="329" name="Google Shape;329;p39"/>
          <p:cNvPicPr preferRelativeResize="0"/>
          <p:nvPr/>
        </p:nvPicPr>
        <p:blipFill rotWithShape="1">
          <a:blip r:embed="rId3">
            <a:alphaModFix/>
          </a:blip>
          <a:srcRect b="4770" l="1805" r="2132" t="5041"/>
          <a:stretch/>
        </p:blipFill>
        <p:spPr>
          <a:xfrm>
            <a:off x="2524875" y="0"/>
            <a:ext cx="6619125" cy="5143500"/>
          </a:xfrm>
          <a:prstGeom prst="rect">
            <a:avLst/>
          </a:prstGeom>
          <a:noFill/>
          <a:ln>
            <a:noFill/>
          </a:ln>
        </p:spPr>
      </p:pic>
      <p:sp>
        <p:nvSpPr>
          <p:cNvPr id="330" name="Google Shape;330;p39"/>
          <p:cNvSpPr/>
          <p:nvPr/>
        </p:nvSpPr>
        <p:spPr>
          <a:xfrm>
            <a:off x="0" y="0"/>
            <a:ext cx="2561700" cy="5143500"/>
          </a:xfrm>
          <a:prstGeom prst="rect">
            <a:avLst/>
          </a:prstGeom>
          <a:solidFill>
            <a:srgbClr val="A1E8D9"/>
          </a:solidFill>
          <a:ln cap="sq" cmpd="thinThick" w="127000">
            <a:solidFill>
              <a:srgbClr val="A1E8D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31" name="Google Shape;331;p39"/>
          <p:cNvSpPr txBox="1"/>
          <p:nvPr/>
        </p:nvSpPr>
        <p:spPr>
          <a:xfrm>
            <a:off x="647700" y="571500"/>
            <a:ext cx="1914600" cy="2673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None/>
            </a:pPr>
            <a:r>
              <a:rPr b="1" lang="en" sz="4900">
                <a:solidFill>
                  <a:srgbClr val="EF6C00"/>
                </a:solidFill>
                <a:latin typeface="Calibri"/>
                <a:ea typeface="Calibri"/>
                <a:cs typeface="Calibri"/>
                <a:sym typeface="Calibri"/>
              </a:rPr>
              <a:t>SDG </a:t>
            </a:r>
            <a:r>
              <a:rPr b="1" lang="en" sz="2700">
                <a:solidFill>
                  <a:srgbClr val="EF6C00"/>
                </a:solidFill>
                <a:latin typeface="Calibri"/>
                <a:ea typeface="Calibri"/>
                <a:cs typeface="Calibri"/>
                <a:sym typeface="Calibri"/>
              </a:rPr>
              <a:t>Localization</a:t>
            </a:r>
            <a:endParaRPr b="1" sz="2300">
              <a:solidFill>
                <a:srgbClr val="EF6C00"/>
              </a:solidFill>
              <a:latin typeface="Calibri"/>
              <a:ea typeface="Calibri"/>
              <a:cs typeface="Calibri"/>
              <a:sym typeface="Calibri"/>
            </a:endParaRPr>
          </a:p>
        </p:txBody>
      </p:sp>
      <p:cxnSp>
        <p:nvCxnSpPr>
          <p:cNvPr id="332" name="Google Shape;332;p39"/>
          <p:cNvCxnSpPr/>
          <p:nvPr/>
        </p:nvCxnSpPr>
        <p:spPr>
          <a:xfrm flipH="1" rot="10800000">
            <a:off x="501975" y="3241491"/>
            <a:ext cx="2022900" cy="3300"/>
          </a:xfrm>
          <a:prstGeom prst="straightConnector1">
            <a:avLst/>
          </a:prstGeom>
          <a:noFill/>
          <a:ln cap="flat" cmpd="sng" w="22225">
            <a:solidFill>
              <a:srgbClr val="262626"/>
            </a:solidFill>
            <a:prstDash val="solid"/>
            <a:miter lim="800000"/>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0"/>
          <p:cNvSpPr txBox="1"/>
          <p:nvPr/>
        </p:nvSpPr>
        <p:spPr>
          <a:xfrm>
            <a:off x="257175" y="231650"/>
            <a:ext cx="5486400" cy="78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 sz="2500">
                <a:solidFill>
                  <a:srgbClr val="EF6C00"/>
                </a:solidFill>
                <a:latin typeface="Calibri"/>
                <a:ea typeface="Calibri"/>
                <a:cs typeface="Calibri"/>
                <a:sym typeface="Calibri"/>
              </a:rPr>
              <a:t>Localization of SDGs- AP Case Study</a:t>
            </a:r>
            <a:endParaRPr b="1" sz="3300">
              <a:solidFill>
                <a:srgbClr val="EF6C00"/>
              </a:solidFill>
              <a:latin typeface="PT Sans Narrow"/>
              <a:ea typeface="PT Sans Narrow"/>
              <a:cs typeface="PT Sans Narrow"/>
              <a:sym typeface="PT Sans Narrow"/>
            </a:endParaRPr>
          </a:p>
        </p:txBody>
      </p:sp>
      <p:sp>
        <p:nvSpPr>
          <p:cNvPr id="338" name="Google Shape;338;p40"/>
          <p:cNvSpPr txBox="1"/>
          <p:nvPr/>
        </p:nvSpPr>
        <p:spPr>
          <a:xfrm>
            <a:off x="523875" y="1190625"/>
            <a:ext cx="8029500" cy="3780300"/>
          </a:xfrm>
          <a:prstGeom prst="rect">
            <a:avLst/>
          </a:prstGeom>
          <a:noFill/>
          <a:ln>
            <a:noFill/>
          </a:ln>
        </p:spPr>
        <p:txBody>
          <a:bodyPr anchorCtr="0" anchor="t" bIns="91425" lIns="91425" spcFirstLastPara="1" rIns="91425" wrap="square" tIns="91425">
            <a:spAutoFit/>
          </a:bodyPr>
          <a:lstStyle/>
          <a:p>
            <a:pPr indent="-184150" lvl="0" marL="228600" rtl="0" algn="just">
              <a:lnSpc>
                <a:spcPct val="90000"/>
              </a:lnSpc>
              <a:spcBef>
                <a:spcPts val="0"/>
              </a:spcBef>
              <a:spcAft>
                <a:spcPts val="0"/>
              </a:spcAft>
              <a:buClr>
                <a:schemeClr val="accent1"/>
              </a:buClr>
              <a:buSzPts val="1700"/>
              <a:buFont typeface="Calibri"/>
              <a:buChar char="✔"/>
            </a:pPr>
            <a:r>
              <a:rPr lang="en" sz="1700">
                <a:solidFill>
                  <a:schemeClr val="dk2"/>
                </a:solidFill>
                <a:latin typeface="Calibri"/>
                <a:ea typeface="Calibri"/>
                <a:cs typeface="Calibri"/>
                <a:sym typeface="Calibri"/>
              </a:rPr>
              <a:t>All departments and schemes aligned to SDGs- Incorporated as part of Vision 2029 document of the state</a:t>
            </a:r>
            <a:endParaRPr sz="1700">
              <a:solidFill>
                <a:schemeClr val="dk2"/>
              </a:solidFill>
              <a:latin typeface="Calibri"/>
              <a:ea typeface="Calibri"/>
              <a:cs typeface="Calibri"/>
              <a:sym typeface="Calibri"/>
            </a:endParaRPr>
          </a:p>
          <a:p>
            <a:pPr indent="-184150" lvl="0" marL="228600" rtl="0" algn="just">
              <a:lnSpc>
                <a:spcPct val="90000"/>
              </a:lnSpc>
              <a:spcBef>
                <a:spcPts val="1000"/>
              </a:spcBef>
              <a:spcAft>
                <a:spcPts val="0"/>
              </a:spcAft>
              <a:buClr>
                <a:schemeClr val="accent1"/>
              </a:buClr>
              <a:buSzPts val="1700"/>
              <a:buFont typeface="Calibri"/>
              <a:buChar char="✔"/>
            </a:pPr>
            <a:r>
              <a:rPr lang="en" sz="1700">
                <a:solidFill>
                  <a:schemeClr val="dk2"/>
                </a:solidFill>
                <a:latin typeface="Calibri"/>
                <a:ea typeface="Calibri"/>
                <a:cs typeface="Calibri"/>
                <a:sym typeface="Calibri"/>
              </a:rPr>
              <a:t>Outcome Budgets prepared for all departments- Departments present targets and indicators and key outcomes</a:t>
            </a:r>
            <a:endParaRPr sz="1700">
              <a:solidFill>
                <a:schemeClr val="dk2"/>
              </a:solidFill>
              <a:latin typeface="Calibri"/>
              <a:ea typeface="Calibri"/>
              <a:cs typeface="Calibri"/>
              <a:sym typeface="Calibri"/>
            </a:endParaRPr>
          </a:p>
          <a:p>
            <a:pPr indent="-184150" lvl="0" marL="228600" rtl="0" algn="just">
              <a:lnSpc>
                <a:spcPct val="90000"/>
              </a:lnSpc>
              <a:spcBef>
                <a:spcPts val="1000"/>
              </a:spcBef>
              <a:spcAft>
                <a:spcPts val="0"/>
              </a:spcAft>
              <a:buClr>
                <a:schemeClr val="accent1"/>
              </a:buClr>
              <a:buSzPts val="1700"/>
              <a:buFont typeface="Calibri"/>
              <a:buChar char="✔"/>
            </a:pPr>
            <a:r>
              <a:rPr lang="en" sz="1700">
                <a:solidFill>
                  <a:schemeClr val="dk2"/>
                </a:solidFill>
                <a:latin typeface="Calibri"/>
                <a:ea typeface="Calibri"/>
                <a:cs typeface="Calibri"/>
                <a:sym typeface="Calibri"/>
              </a:rPr>
              <a:t>District Vision statements and policies developed</a:t>
            </a:r>
            <a:endParaRPr sz="1700">
              <a:solidFill>
                <a:schemeClr val="dk2"/>
              </a:solidFill>
              <a:latin typeface="Calibri"/>
              <a:ea typeface="Calibri"/>
              <a:cs typeface="Calibri"/>
              <a:sym typeface="Calibri"/>
            </a:endParaRPr>
          </a:p>
          <a:p>
            <a:pPr indent="-184150" lvl="0" marL="228600" rtl="0" algn="just">
              <a:lnSpc>
                <a:spcPct val="90000"/>
              </a:lnSpc>
              <a:spcBef>
                <a:spcPts val="1000"/>
              </a:spcBef>
              <a:spcAft>
                <a:spcPts val="0"/>
              </a:spcAft>
              <a:buClr>
                <a:schemeClr val="accent1"/>
              </a:buClr>
              <a:buSzPts val="1700"/>
              <a:buFont typeface="Calibri"/>
              <a:buChar char="✔"/>
            </a:pPr>
            <a:r>
              <a:rPr lang="en" sz="1700">
                <a:solidFill>
                  <a:schemeClr val="dk2"/>
                </a:solidFill>
                <a:latin typeface="Calibri"/>
                <a:ea typeface="Calibri"/>
                <a:cs typeface="Calibri"/>
                <a:sym typeface="Calibri"/>
              </a:rPr>
              <a:t>SDG monitoring and reporting on 212 indicators through Real-time Outcome Monitoring System.</a:t>
            </a:r>
            <a:endParaRPr sz="1700">
              <a:solidFill>
                <a:schemeClr val="dk2"/>
              </a:solidFill>
              <a:latin typeface="Calibri"/>
              <a:ea typeface="Calibri"/>
              <a:cs typeface="Calibri"/>
              <a:sym typeface="Calibri"/>
            </a:endParaRPr>
          </a:p>
          <a:p>
            <a:pPr indent="-184150" lvl="0" marL="228600" rtl="0" algn="just">
              <a:lnSpc>
                <a:spcPct val="90000"/>
              </a:lnSpc>
              <a:spcBef>
                <a:spcPts val="1000"/>
              </a:spcBef>
              <a:spcAft>
                <a:spcPts val="0"/>
              </a:spcAft>
              <a:buClr>
                <a:schemeClr val="accent1"/>
              </a:buClr>
              <a:buSzPts val="1700"/>
              <a:buFont typeface="Calibri"/>
              <a:buChar char="✔"/>
            </a:pPr>
            <a:r>
              <a:rPr lang="en" sz="1700">
                <a:solidFill>
                  <a:schemeClr val="dk2"/>
                </a:solidFill>
                <a:latin typeface="Calibri"/>
                <a:ea typeface="Calibri"/>
                <a:cs typeface="Calibri"/>
                <a:sym typeface="Calibri"/>
              </a:rPr>
              <a:t>Comprehensive and Real-time information disaggregated to district level and presented on public domain</a:t>
            </a:r>
            <a:endParaRPr sz="1700">
              <a:solidFill>
                <a:schemeClr val="dk2"/>
              </a:solidFill>
              <a:latin typeface="Calibri"/>
              <a:ea typeface="Calibri"/>
              <a:cs typeface="Calibri"/>
              <a:sym typeface="Calibri"/>
            </a:endParaRPr>
          </a:p>
          <a:p>
            <a:pPr indent="-184150" lvl="0" marL="228600" rtl="0" algn="just">
              <a:lnSpc>
                <a:spcPct val="90000"/>
              </a:lnSpc>
              <a:spcBef>
                <a:spcPts val="1000"/>
              </a:spcBef>
              <a:spcAft>
                <a:spcPts val="0"/>
              </a:spcAft>
              <a:buClr>
                <a:schemeClr val="accent1"/>
              </a:buClr>
              <a:buSzPts val="1700"/>
              <a:buFont typeface="Calibri"/>
              <a:buChar char="✔"/>
            </a:pPr>
            <a:r>
              <a:rPr lang="en" sz="1700">
                <a:solidFill>
                  <a:schemeClr val="dk2"/>
                </a:solidFill>
                <a:latin typeface="Calibri"/>
                <a:ea typeface="Calibri"/>
                <a:cs typeface="Calibri"/>
                <a:sym typeface="Calibri"/>
              </a:rPr>
              <a:t>High level political forum on Sustainable Development  conducted in 2017 and sensitization of all level government officials</a:t>
            </a:r>
            <a:endParaRPr sz="1700">
              <a:solidFill>
                <a:schemeClr val="dk2"/>
              </a:solidFill>
              <a:latin typeface="Calibri"/>
              <a:ea typeface="Calibri"/>
              <a:cs typeface="Calibri"/>
              <a:sym typeface="Calibri"/>
            </a:endParaRPr>
          </a:p>
          <a:p>
            <a:pPr indent="-184150" lvl="0" marL="228600" rtl="0" algn="just">
              <a:lnSpc>
                <a:spcPct val="90000"/>
              </a:lnSpc>
              <a:spcBef>
                <a:spcPts val="1000"/>
              </a:spcBef>
              <a:spcAft>
                <a:spcPts val="0"/>
              </a:spcAft>
              <a:buClr>
                <a:schemeClr val="accent1"/>
              </a:buClr>
              <a:buSzPts val="1700"/>
              <a:buFont typeface="Calibri"/>
              <a:buChar char="✔"/>
            </a:pPr>
            <a:r>
              <a:rPr lang="en" sz="1700">
                <a:solidFill>
                  <a:schemeClr val="dk2"/>
                </a:solidFill>
                <a:latin typeface="Calibri"/>
                <a:ea typeface="Calibri"/>
                <a:cs typeface="Calibri"/>
                <a:sym typeface="Calibri"/>
              </a:rPr>
              <a:t>Strategies designed for poorly performing blocks and districts</a:t>
            </a:r>
            <a:endParaRPr sz="7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Chart, sunburst chart&#10;&#10;Description automatically generated" id="343" name="Google Shape;343;p41"/>
          <p:cNvPicPr preferRelativeResize="0"/>
          <p:nvPr/>
        </p:nvPicPr>
        <p:blipFill rotWithShape="1">
          <a:blip r:embed="rId3">
            <a:alphaModFix/>
          </a:blip>
          <a:srcRect b="0" l="7703" r="3541" t="0"/>
          <a:stretch/>
        </p:blipFill>
        <p:spPr>
          <a:xfrm>
            <a:off x="66675" y="133350"/>
            <a:ext cx="4903650" cy="4848225"/>
          </a:xfrm>
          <a:prstGeom prst="rect">
            <a:avLst/>
          </a:prstGeom>
          <a:noFill/>
          <a:ln>
            <a:noFill/>
          </a:ln>
        </p:spPr>
      </p:pic>
      <p:sp>
        <p:nvSpPr>
          <p:cNvPr id="344" name="Google Shape;344;p41"/>
          <p:cNvSpPr txBox="1"/>
          <p:nvPr/>
        </p:nvSpPr>
        <p:spPr>
          <a:xfrm>
            <a:off x="5410200" y="1371600"/>
            <a:ext cx="3314700" cy="2943300"/>
          </a:xfrm>
          <a:prstGeom prst="rect">
            <a:avLst/>
          </a:prstGeom>
          <a:noFill/>
          <a:ln>
            <a:noFill/>
          </a:ln>
        </p:spPr>
        <p:txBody>
          <a:bodyPr anchorCtr="0" anchor="t" bIns="45700" lIns="91425" spcFirstLastPara="1" rIns="91425" wrap="square" tIns="45700">
            <a:normAutofit fontScale="85000" lnSpcReduction="20000"/>
          </a:bodyPr>
          <a:lstStyle/>
          <a:p>
            <a:pPr indent="-209550" lvl="0" marL="228600" rtl="0" algn="just">
              <a:spcBef>
                <a:spcPts val="0"/>
              </a:spcBef>
              <a:spcAft>
                <a:spcPts val="0"/>
              </a:spcAft>
              <a:buClr>
                <a:schemeClr val="accent1"/>
              </a:buClr>
              <a:buSzPct val="100000"/>
              <a:buFont typeface="Calibri"/>
              <a:buChar char="●"/>
            </a:pPr>
            <a:r>
              <a:rPr lang="en" sz="2000">
                <a:solidFill>
                  <a:srgbClr val="695D46"/>
                </a:solidFill>
                <a:latin typeface="Calibri"/>
                <a:ea typeface="Calibri"/>
                <a:cs typeface="Calibri"/>
                <a:sym typeface="Calibri"/>
              </a:rPr>
              <a:t>Andhra Pradesh ranks fourth on 2021 SDG India Index by NITI Aayog                              </a:t>
            </a:r>
            <a:endParaRPr sz="2000">
              <a:solidFill>
                <a:srgbClr val="695D46"/>
              </a:solidFill>
              <a:latin typeface="Calibri"/>
              <a:ea typeface="Calibri"/>
              <a:cs typeface="Calibri"/>
              <a:sym typeface="Calibri"/>
            </a:endParaRPr>
          </a:p>
          <a:p>
            <a:pPr indent="-209550" lvl="0" marL="228600" rtl="0" algn="just">
              <a:spcBef>
                <a:spcPts val="1000"/>
              </a:spcBef>
              <a:spcAft>
                <a:spcPts val="0"/>
              </a:spcAft>
              <a:buClr>
                <a:schemeClr val="accent1"/>
              </a:buClr>
              <a:buSzPct val="100000"/>
              <a:buFont typeface="Calibri"/>
              <a:buChar char="●"/>
            </a:pPr>
            <a:r>
              <a:rPr lang="en" sz="2000">
                <a:solidFill>
                  <a:srgbClr val="695D46"/>
                </a:solidFill>
                <a:latin typeface="Calibri"/>
                <a:ea typeface="Calibri"/>
                <a:cs typeface="Calibri"/>
                <a:sym typeface="Calibri"/>
              </a:rPr>
              <a:t>“Navaratnalu” – Flagship program to achieve the goals focusing on agriculture, health, education, housing, welfare and other sectors</a:t>
            </a:r>
            <a:endParaRPr sz="2400">
              <a:solidFill>
                <a:srgbClr val="695D46"/>
              </a:solidFill>
              <a:latin typeface="Calibri"/>
              <a:ea typeface="Calibri"/>
              <a:cs typeface="Calibri"/>
              <a:sym typeface="Calibri"/>
            </a:endParaRPr>
          </a:p>
          <a:p>
            <a:pPr indent="-209550" lvl="0" marL="228600" rtl="0" algn="just">
              <a:spcBef>
                <a:spcPts val="1000"/>
              </a:spcBef>
              <a:spcAft>
                <a:spcPts val="0"/>
              </a:spcAft>
              <a:buClr>
                <a:schemeClr val="accent1"/>
              </a:buClr>
              <a:buSzPct val="100000"/>
              <a:buFont typeface="Calibri"/>
              <a:buChar char="●"/>
            </a:pPr>
            <a:r>
              <a:rPr lang="en" sz="2000">
                <a:solidFill>
                  <a:srgbClr val="695D46"/>
                </a:solidFill>
                <a:latin typeface="Calibri"/>
                <a:ea typeface="Calibri"/>
                <a:cs typeface="Calibri"/>
                <a:sym typeface="Calibri"/>
              </a:rPr>
              <a:t>State Indicator Framework and District Indicator Framework developed</a:t>
            </a:r>
            <a:endParaRPr sz="2400">
              <a:solidFill>
                <a:srgbClr val="695D46"/>
              </a:solidFill>
              <a:latin typeface="Calibri"/>
              <a:ea typeface="Calibri"/>
              <a:cs typeface="Calibri"/>
              <a:sym typeface="Calibri"/>
            </a:endParaRPr>
          </a:p>
          <a:p>
            <a:pPr indent="-101600" lvl="0" marL="228600" rtl="0" algn="l">
              <a:lnSpc>
                <a:spcPct val="90000"/>
              </a:lnSpc>
              <a:spcBef>
                <a:spcPts val="1000"/>
              </a:spcBef>
              <a:spcAft>
                <a:spcPts val="1600"/>
              </a:spcAft>
              <a:buNone/>
            </a:pPr>
            <a:r>
              <a:t/>
            </a:r>
            <a:endParaRPr sz="2000">
              <a:solidFill>
                <a:srgbClr val="695D46"/>
              </a:solidFill>
              <a:latin typeface="Open Sans"/>
              <a:ea typeface="Open Sans"/>
              <a:cs typeface="Open Sans"/>
              <a:sym typeface="Open Sans"/>
            </a:endParaRPr>
          </a:p>
        </p:txBody>
      </p:sp>
      <p:sp>
        <p:nvSpPr>
          <p:cNvPr id="345" name="Google Shape;345;p41"/>
          <p:cNvSpPr txBox="1"/>
          <p:nvPr/>
        </p:nvSpPr>
        <p:spPr>
          <a:xfrm>
            <a:off x="5410203" y="314325"/>
            <a:ext cx="2936100" cy="8244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lnSpc>
                <a:spcPct val="90000"/>
              </a:lnSpc>
              <a:spcBef>
                <a:spcPts val="0"/>
              </a:spcBef>
              <a:spcAft>
                <a:spcPts val="0"/>
              </a:spcAft>
              <a:buNone/>
            </a:pPr>
            <a:r>
              <a:rPr b="1" lang="en" sz="4000">
                <a:solidFill>
                  <a:srgbClr val="EF6C00"/>
                </a:solidFill>
                <a:latin typeface="Calibri"/>
                <a:ea typeface="Calibri"/>
                <a:cs typeface="Calibri"/>
                <a:sym typeface="Calibri"/>
              </a:rPr>
              <a:t>Andhra Pradesh and SDGs</a:t>
            </a:r>
            <a:endParaRPr b="1" sz="4000">
              <a:solidFill>
                <a:srgbClr val="EF6C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2"/>
          <p:cNvSpPr txBox="1"/>
          <p:nvPr/>
        </p:nvSpPr>
        <p:spPr>
          <a:xfrm>
            <a:off x="133350" y="149225"/>
            <a:ext cx="8226000" cy="833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018"/>
              <a:buNone/>
            </a:pPr>
            <a:r>
              <a:rPr b="1" lang="en" sz="2585">
                <a:solidFill>
                  <a:srgbClr val="EF6C00"/>
                </a:solidFill>
                <a:latin typeface="Calibri"/>
                <a:ea typeface="Calibri"/>
                <a:cs typeface="Calibri"/>
                <a:sym typeface="Calibri"/>
              </a:rPr>
              <a:t>Andhra Pradesh and SDGs</a:t>
            </a:r>
            <a:endParaRPr b="1" sz="2585">
              <a:solidFill>
                <a:srgbClr val="EF6C00"/>
              </a:solidFill>
              <a:latin typeface="Calibri"/>
              <a:ea typeface="Calibri"/>
              <a:cs typeface="Calibri"/>
              <a:sym typeface="Calibri"/>
            </a:endParaRPr>
          </a:p>
        </p:txBody>
      </p:sp>
      <p:sp>
        <p:nvSpPr>
          <p:cNvPr id="351" name="Google Shape;351;p42"/>
          <p:cNvSpPr txBox="1"/>
          <p:nvPr/>
        </p:nvSpPr>
        <p:spPr>
          <a:xfrm>
            <a:off x="212425" y="1116775"/>
            <a:ext cx="8361600" cy="35241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None/>
            </a:pPr>
            <a:r>
              <a:t/>
            </a:r>
            <a:endParaRPr sz="1760">
              <a:solidFill>
                <a:srgbClr val="695D46"/>
              </a:solidFill>
              <a:latin typeface="Calibri"/>
              <a:ea typeface="Calibri"/>
              <a:cs typeface="Calibri"/>
              <a:sym typeface="Calibri"/>
            </a:endParaRPr>
          </a:p>
          <a:p>
            <a:pPr indent="-187960" lvl="0" marL="228600" rtl="0" algn="l">
              <a:lnSpc>
                <a:spcPct val="80000"/>
              </a:lnSpc>
              <a:spcBef>
                <a:spcPts val="1000"/>
              </a:spcBef>
              <a:spcAft>
                <a:spcPts val="0"/>
              </a:spcAft>
              <a:buClr>
                <a:schemeClr val="accent1"/>
              </a:buClr>
              <a:buSzPts val="1760"/>
              <a:buFont typeface="Calibri"/>
              <a:buChar char="●"/>
            </a:pPr>
            <a:r>
              <a:rPr lang="en" sz="1760">
                <a:solidFill>
                  <a:srgbClr val="695D46"/>
                </a:solidFill>
                <a:latin typeface="Calibri"/>
                <a:ea typeface="Calibri"/>
                <a:cs typeface="Calibri"/>
                <a:sym typeface="Calibri"/>
              </a:rPr>
              <a:t>Improved ranking from 4</a:t>
            </a:r>
            <a:r>
              <a:rPr baseline="30000" lang="en" sz="1760">
                <a:solidFill>
                  <a:srgbClr val="695D46"/>
                </a:solidFill>
                <a:latin typeface="Calibri"/>
                <a:ea typeface="Calibri"/>
                <a:cs typeface="Calibri"/>
                <a:sym typeface="Calibri"/>
              </a:rPr>
              <a:t>th</a:t>
            </a:r>
            <a:r>
              <a:rPr lang="en" sz="1760">
                <a:solidFill>
                  <a:srgbClr val="695D46"/>
                </a:solidFill>
                <a:latin typeface="Calibri"/>
                <a:ea typeface="Calibri"/>
                <a:cs typeface="Calibri"/>
                <a:sym typeface="Calibri"/>
              </a:rPr>
              <a:t> in 2018 to 3rd  in 2021.</a:t>
            </a:r>
            <a:endParaRPr sz="1760">
              <a:solidFill>
                <a:srgbClr val="695D46"/>
              </a:solidFill>
              <a:latin typeface="Calibri"/>
              <a:ea typeface="Calibri"/>
              <a:cs typeface="Calibri"/>
              <a:sym typeface="Calibri"/>
            </a:endParaRPr>
          </a:p>
          <a:p>
            <a:pPr indent="-187960" lvl="0" marL="228600" rtl="0" algn="l">
              <a:lnSpc>
                <a:spcPct val="80000"/>
              </a:lnSpc>
              <a:spcBef>
                <a:spcPts val="1000"/>
              </a:spcBef>
              <a:spcAft>
                <a:spcPts val="0"/>
              </a:spcAft>
              <a:buClr>
                <a:schemeClr val="accent1"/>
              </a:buClr>
              <a:buSzPts val="1760"/>
              <a:buFont typeface="Calibri"/>
              <a:buChar char="●"/>
            </a:pPr>
            <a:r>
              <a:rPr lang="en" sz="1760">
                <a:solidFill>
                  <a:srgbClr val="695D46"/>
                </a:solidFill>
                <a:latin typeface="Calibri"/>
                <a:ea typeface="Calibri"/>
                <a:cs typeface="Calibri"/>
                <a:sym typeface="Calibri"/>
              </a:rPr>
              <a:t>Top performer in SDG 16“Peace, Justice and Strong Institutions” and SDG 6 “Clean Water and Sanitation”</a:t>
            </a:r>
            <a:endParaRPr sz="1760">
              <a:solidFill>
                <a:srgbClr val="695D46"/>
              </a:solidFill>
              <a:latin typeface="Calibri"/>
              <a:ea typeface="Calibri"/>
              <a:cs typeface="Calibri"/>
              <a:sym typeface="Calibri"/>
            </a:endParaRPr>
          </a:p>
          <a:p>
            <a:pPr indent="-187960" lvl="0" marL="228600" rtl="0" algn="l">
              <a:lnSpc>
                <a:spcPct val="80000"/>
              </a:lnSpc>
              <a:spcBef>
                <a:spcPts val="1000"/>
              </a:spcBef>
              <a:spcAft>
                <a:spcPts val="0"/>
              </a:spcAft>
              <a:buClr>
                <a:schemeClr val="accent1"/>
              </a:buClr>
              <a:buSzPts val="1760"/>
              <a:buFont typeface="Calibri"/>
              <a:buChar char="●"/>
            </a:pPr>
            <a:r>
              <a:rPr lang="en" sz="1760">
                <a:solidFill>
                  <a:srgbClr val="695D46"/>
                </a:solidFill>
                <a:latin typeface="Calibri"/>
                <a:ea typeface="Calibri"/>
                <a:cs typeface="Calibri"/>
                <a:sym typeface="Calibri"/>
              </a:rPr>
              <a:t>Second Best Performer among all states in  SDG 3- Good Health and Well Being</a:t>
            </a:r>
            <a:endParaRPr sz="1760">
              <a:solidFill>
                <a:srgbClr val="695D46"/>
              </a:solidFill>
              <a:latin typeface="Calibri"/>
              <a:ea typeface="Calibri"/>
              <a:cs typeface="Calibri"/>
              <a:sym typeface="Calibri"/>
            </a:endParaRPr>
          </a:p>
          <a:p>
            <a:pPr indent="-187960" lvl="0" marL="228600" rtl="0" algn="l">
              <a:lnSpc>
                <a:spcPct val="80000"/>
              </a:lnSpc>
              <a:spcBef>
                <a:spcPts val="1000"/>
              </a:spcBef>
              <a:spcAft>
                <a:spcPts val="0"/>
              </a:spcAft>
              <a:buClr>
                <a:schemeClr val="accent1"/>
              </a:buClr>
              <a:buSzPts val="1760"/>
              <a:buFont typeface="Calibri"/>
              <a:buChar char="●"/>
            </a:pPr>
            <a:r>
              <a:rPr lang="en" sz="1760">
                <a:solidFill>
                  <a:srgbClr val="695D46"/>
                </a:solidFill>
                <a:latin typeface="Calibri"/>
                <a:ea typeface="Calibri"/>
                <a:cs typeface="Calibri"/>
                <a:sym typeface="Calibri"/>
              </a:rPr>
              <a:t>Second Best Performer in SDG 8- Decent Work and Economic Growth and SDG 13- Climate Action, SDG 14- Life Below Water</a:t>
            </a:r>
            <a:endParaRPr sz="1760">
              <a:solidFill>
                <a:srgbClr val="695D46"/>
              </a:solidFill>
              <a:latin typeface="Calibri"/>
              <a:ea typeface="Calibri"/>
              <a:cs typeface="Calibri"/>
              <a:sym typeface="Calibri"/>
            </a:endParaRPr>
          </a:p>
          <a:p>
            <a:pPr indent="-187960" lvl="0" marL="228600" rtl="0" algn="l">
              <a:lnSpc>
                <a:spcPct val="80000"/>
              </a:lnSpc>
              <a:spcBef>
                <a:spcPts val="1000"/>
              </a:spcBef>
              <a:spcAft>
                <a:spcPts val="0"/>
              </a:spcAft>
              <a:buClr>
                <a:schemeClr val="accent1"/>
              </a:buClr>
              <a:buSzPts val="1760"/>
              <a:buFont typeface="Calibri"/>
              <a:buChar char="●"/>
            </a:pPr>
            <a:r>
              <a:rPr lang="en" sz="1760">
                <a:solidFill>
                  <a:srgbClr val="695D46"/>
                </a:solidFill>
                <a:latin typeface="Calibri"/>
                <a:ea typeface="Calibri"/>
                <a:cs typeface="Calibri"/>
                <a:sym typeface="Calibri"/>
              </a:rPr>
              <a:t>East Godavari, Visakhapatnam and SPSR Nellore are the top performing district</a:t>
            </a:r>
            <a:endParaRPr sz="1760">
              <a:solidFill>
                <a:srgbClr val="695D46"/>
              </a:solidFill>
              <a:latin typeface="Calibri"/>
              <a:ea typeface="Calibri"/>
              <a:cs typeface="Calibri"/>
              <a:sym typeface="Calibri"/>
            </a:endParaRPr>
          </a:p>
          <a:p>
            <a:pPr indent="-50800" lvl="0" marL="228600" rtl="0" algn="l">
              <a:lnSpc>
                <a:spcPct val="70000"/>
              </a:lnSpc>
              <a:spcBef>
                <a:spcPts val="1000"/>
              </a:spcBef>
              <a:spcAft>
                <a:spcPts val="1600"/>
              </a:spcAft>
              <a:buSzPts val="852"/>
              <a:buNone/>
            </a:pPr>
            <a:r>
              <a:t/>
            </a:r>
            <a:endParaRPr sz="1760">
              <a:solidFill>
                <a:srgbClr val="695D46"/>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43"/>
          <p:cNvPicPr preferRelativeResize="0"/>
          <p:nvPr/>
        </p:nvPicPr>
        <p:blipFill rotWithShape="1">
          <a:blip r:embed="rId3">
            <a:alphaModFix/>
          </a:blip>
          <a:srcRect b="7275" l="0" r="0" t="11158"/>
          <a:stretch/>
        </p:blipFill>
        <p:spPr>
          <a:xfrm>
            <a:off x="75950" y="619125"/>
            <a:ext cx="8929826" cy="3924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4"/>
          <p:cNvSpPr txBox="1"/>
          <p:nvPr/>
        </p:nvSpPr>
        <p:spPr>
          <a:xfrm>
            <a:off x="438150" y="328600"/>
            <a:ext cx="2304900" cy="614400"/>
          </a:xfrm>
          <a:prstGeom prst="rect">
            <a:avLst/>
          </a:prstGeom>
          <a:noFill/>
          <a:ln>
            <a:noFill/>
          </a:ln>
        </p:spPr>
        <p:txBody>
          <a:bodyPr anchorCtr="0" anchor="ctr" bIns="45700" lIns="91425" spcFirstLastPara="1" rIns="91425" wrap="square" tIns="45700">
            <a:normAutofit/>
          </a:bodyPr>
          <a:lstStyle/>
          <a:p>
            <a:pPr indent="0" lvl="0" marL="0" rtl="0" algn="ctr">
              <a:lnSpc>
                <a:spcPct val="70000"/>
              </a:lnSpc>
              <a:spcBef>
                <a:spcPts val="0"/>
              </a:spcBef>
              <a:spcAft>
                <a:spcPts val="0"/>
              </a:spcAft>
              <a:buSzPts val="1018"/>
              <a:buNone/>
            </a:pPr>
            <a:r>
              <a:rPr b="1" lang="en" sz="2640">
                <a:solidFill>
                  <a:srgbClr val="EF6C00"/>
                </a:solidFill>
                <a:latin typeface="Calibri"/>
                <a:ea typeface="Calibri"/>
                <a:cs typeface="Calibri"/>
                <a:sym typeface="Calibri"/>
              </a:rPr>
              <a:t>Activity</a:t>
            </a:r>
            <a:endParaRPr b="1" sz="2640">
              <a:solidFill>
                <a:srgbClr val="EF6C00"/>
              </a:solidFill>
              <a:latin typeface="Calibri"/>
              <a:ea typeface="Calibri"/>
              <a:cs typeface="Calibri"/>
              <a:sym typeface="Calibri"/>
            </a:endParaRPr>
          </a:p>
        </p:txBody>
      </p:sp>
      <p:sp>
        <p:nvSpPr>
          <p:cNvPr id="362" name="Google Shape;362;p44"/>
          <p:cNvSpPr txBox="1"/>
          <p:nvPr/>
        </p:nvSpPr>
        <p:spPr>
          <a:xfrm>
            <a:off x="695400" y="943000"/>
            <a:ext cx="7753200" cy="2872200"/>
          </a:xfrm>
          <a:prstGeom prst="rect">
            <a:avLst/>
          </a:prstGeom>
          <a:noFill/>
          <a:ln>
            <a:noFill/>
          </a:ln>
        </p:spPr>
        <p:txBody>
          <a:bodyPr anchorCtr="0" anchor="t" bIns="91425" lIns="91425" spcFirstLastPara="1" rIns="91425" wrap="square" tIns="91425">
            <a:spAutoFit/>
          </a:bodyPr>
          <a:lstStyle/>
          <a:p>
            <a:pPr indent="-177800" lvl="0" marL="228600" rtl="0" algn="l">
              <a:lnSpc>
                <a:spcPct val="150000"/>
              </a:lnSpc>
              <a:spcBef>
                <a:spcPts val="0"/>
              </a:spcBef>
              <a:spcAft>
                <a:spcPts val="0"/>
              </a:spcAft>
              <a:buClr>
                <a:schemeClr val="accent1"/>
              </a:buClr>
              <a:buSzPts val="2000"/>
              <a:buFont typeface="Calibri"/>
              <a:buChar char="●"/>
            </a:pPr>
            <a:r>
              <a:rPr lang="en" sz="1600">
                <a:solidFill>
                  <a:schemeClr val="dk2"/>
                </a:solidFill>
                <a:latin typeface="Calibri"/>
                <a:ea typeface="Calibri"/>
                <a:cs typeface="Calibri"/>
                <a:sym typeface="Calibri"/>
              </a:rPr>
              <a:t>List 3 Development Themes/Development Goals you think are important</a:t>
            </a:r>
            <a:endParaRPr sz="1600">
              <a:solidFill>
                <a:schemeClr val="dk2"/>
              </a:solidFill>
              <a:latin typeface="Calibri"/>
              <a:ea typeface="Calibri"/>
              <a:cs typeface="Calibri"/>
              <a:sym typeface="Calibri"/>
            </a:endParaRPr>
          </a:p>
          <a:p>
            <a:pPr indent="-177800" lvl="0" marL="228600" rtl="0" algn="l">
              <a:lnSpc>
                <a:spcPct val="150000"/>
              </a:lnSpc>
              <a:spcBef>
                <a:spcPts val="1000"/>
              </a:spcBef>
              <a:spcAft>
                <a:spcPts val="0"/>
              </a:spcAft>
              <a:buClr>
                <a:schemeClr val="accent1"/>
              </a:buClr>
              <a:buSzPts val="2000"/>
              <a:buFont typeface="Calibri"/>
              <a:buChar char="●"/>
            </a:pPr>
            <a:r>
              <a:rPr lang="en" sz="1600">
                <a:solidFill>
                  <a:schemeClr val="dk2"/>
                </a:solidFill>
                <a:latin typeface="Calibri"/>
                <a:ea typeface="Calibri"/>
                <a:cs typeface="Calibri"/>
                <a:sym typeface="Calibri"/>
              </a:rPr>
              <a:t>Against each of these development themes/goals, please list out the activities that can be undertaken to achieve these goals in your college/community</a:t>
            </a:r>
            <a:endParaRPr sz="1600">
              <a:solidFill>
                <a:schemeClr val="dk2"/>
              </a:solidFill>
              <a:latin typeface="Calibri"/>
              <a:ea typeface="Calibri"/>
              <a:cs typeface="Calibri"/>
              <a:sym typeface="Calibri"/>
            </a:endParaRPr>
          </a:p>
          <a:p>
            <a:pPr indent="-177800" lvl="0" marL="228600" rtl="0" algn="l">
              <a:lnSpc>
                <a:spcPct val="150000"/>
              </a:lnSpc>
              <a:spcBef>
                <a:spcPts val="1000"/>
              </a:spcBef>
              <a:spcAft>
                <a:spcPts val="0"/>
              </a:spcAft>
              <a:buClr>
                <a:schemeClr val="accent1"/>
              </a:buClr>
              <a:buSzPts val="2000"/>
              <a:buFont typeface="Calibri"/>
              <a:buChar char="●"/>
            </a:pPr>
            <a:r>
              <a:rPr lang="en" sz="1600">
                <a:solidFill>
                  <a:schemeClr val="dk2"/>
                </a:solidFill>
                <a:latin typeface="Calibri"/>
                <a:ea typeface="Calibri"/>
                <a:cs typeface="Calibri"/>
                <a:sym typeface="Calibri"/>
              </a:rPr>
              <a:t>Map the relevant SDG to the activities that you have listed</a:t>
            </a:r>
            <a:endParaRPr sz="1600">
              <a:solidFill>
                <a:schemeClr val="dk2"/>
              </a:solidFill>
              <a:latin typeface="Calibri"/>
              <a:ea typeface="Calibri"/>
              <a:cs typeface="Calibri"/>
              <a:sym typeface="Calibri"/>
            </a:endParaRPr>
          </a:p>
          <a:p>
            <a:pPr indent="-50800" lvl="0" marL="228600" rtl="0" algn="l">
              <a:lnSpc>
                <a:spcPct val="90000"/>
              </a:lnSpc>
              <a:spcBef>
                <a:spcPts val="1000"/>
              </a:spcBef>
              <a:spcAft>
                <a:spcPts val="0"/>
              </a:spcAft>
              <a:buClr>
                <a:schemeClr val="dk1"/>
              </a:buClr>
              <a:buSzPts val="2800"/>
              <a:buFont typeface="Arial"/>
              <a:buNone/>
            </a:pPr>
            <a:r>
              <a:t/>
            </a:r>
            <a:endParaRPr sz="2400">
              <a:solidFill>
                <a:schemeClr val="dk2"/>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Ice Breaker </a:t>
            </a:r>
            <a:endParaRPr/>
          </a:p>
        </p:txBody>
      </p:sp>
      <p:sp>
        <p:nvSpPr>
          <p:cNvPr id="98" name="Google Shape;98;p18"/>
          <p:cNvSpPr txBox="1"/>
          <p:nvPr>
            <p:ph idx="1" type="body"/>
          </p:nvPr>
        </p:nvSpPr>
        <p:spPr>
          <a:xfrm>
            <a:off x="311700" y="1520125"/>
            <a:ext cx="8759400" cy="6627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sz="2000">
                <a:solidFill>
                  <a:srgbClr val="000000"/>
                </a:solidFill>
                <a:highlight>
                  <a:schemeClr val="lt1"/>
                </a:highlight>
              </a:rPr>
              <a:t>SWITCH ON AND OFF YOUR CAMERA IF….</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5"/>
          <p:cNvSpPr txBox="1"/>
          <p:nvPr>
            <p:ph type="title"/>
          </p:nvPr>
        </p:nvSpPr>
        <p:spPr>
          <a:xfrm>
            <a:off x="387900" y="10033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BREAK</a:t>
            </a:r>
            <a:endParaRPr/>
          </a:p>
        </p:txBody>
      </p:sp>
      <p:sp>
        <p:nvSpPr>
          <p:cNvPr id="368" name="Google Shape;368;p45"/>
          <p:cNvSpPr txBox="1"/>
          <p:nvPr>
            <p:ph type="title"/>
          </p:nvPr>
        </p:nvSpPr>
        <p:spPr>
          <a:xfrm>
            <a:off x="387900" y="32558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15 MINS</a:t>
            </a:r>
            <a:endParaRPr/>
          </a:p>
        </p:txBody>
      </p:sp>
      <p:pic>
        <p:nvPicPr>
          <p:cNvPr id="369" name="Google Shape;369;p45"/>
          <p:cNvPicPr preferRelativeResize="0"/>
          <p:nvPr/>
        </p:nvPicPr>
        <p:blipFill>
          <a:blip r:embed="rId3">
            <a:alphaModFix/>
          </a:blip>
          <a:stretch>
            <a:fillRect/>
          </a:stretch>
        </p:blipFill>
        <p:spPr>
          <a:xfrm>
            <a:off x="4181575" y="1823562"/>
            <a:ext cx="933250" cy="1319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Session 4</a:t>
            </a:r>
            <a:endParaRPr/>
          </a:p>
        </p:txBody>
      </p:sp>
      <p:sp>
        <p:nvSpPr>
          <p:cNvPr id="375" name="Google Shape;375;p46"/>
          <p:cNvSpPr txBox="1"/>
          <p:nvPr>
            <p:ph idx="1" type="body"/>
          </p:nvPr>
        </p:nvSpPr>
        <p:spPr>
          <a:xfrm>
            <a:off x="391550" y="1266325"/>
            <a:ext cx="8440800" cy="20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Intro: NFHS Data, Present reflections on the state of AP &amp;  it’s Socio Economic Survey </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a:solidFill>
                  <a:srgbClr val="000000"/>
                </a:solidFill>
              </a:rPr>
              <a:t>Role of Youth &amp; Mentors in achieving the objectives of Community development program</a:t>
            </a:r>
            <a:endParaRPr>
              <a:solidFill>
                <a:srgbClr val="000000"/>
              </a:solidFill>
            </a:endParaRPr>
          </a:p>
          <a:p>
            <a:pPr indent="0" lvl="0" marL="0" rtl="0" algn="l">
              <a:lnSpc>
                <a:spcPct val="115000"/>
              </a:lnSpc>
              <a:spcBef>
                <a:spcPts val="0"/>
              </a:spcBef>
              <a:spcAft>
                <a:spcPts val="0"/>
              </a:spcAft>
              <a:buNone/>
            </a:pPr>
            <a:r>
              <a:t/>
            </a:r>
            <a:endParaRPr b="1">
              <a:solidFill>
                <a:srgbClr val="000000"/>
              </a:solidFill>
            </a:endParaRPr>
          </a:p>
          <a:p>
            <a:pPr indent="0" lvl="0" marL="0" rtl="0" algn="l">
              <a:spcBef>
                <a:spcPts val="0"/>
              </a:spcBef>
              <a:spcAft>
                <a:spcPts val="1200"/>
              </a:spcAft>
              <a:buNone/>
            </a:pPr>
            <a:r>
              <a:t/>
            </a:r>
            <a:endParaRPr>
              <a:solidFill>
                <a:srgbClr val="000000"/>
              </a:solidFill>
            </a:endParaRPr>
          </a:p>
        </p:txBody>
      </p:sp>
      <p:pic>
        <p:nvPicPr>
          <p:cNvPr id="376" name="Google Shape;376;p46"/>
          <p:cNvPicPr preferRelativeResize="0"/>
          <p:nvPr/>
        </p:nvPicPr>
        <p:blipFill>
          <a:blip r:embed="rId3">
            <a:alphaModFix/>
          </a:blip>
          <a:stretch>
            <a:fillRect/>
          </a:stretch>
        </p:blipFill>
        <p:spPr>
          <a:xfrm>
            <a:off x="391550" y="3271225"/>
            <a:ext cx="933250" cy="1319425"/>
          </a:xfrm>
          <a:prstGeom prst="rect">
            <a:avLst/>
          </a:prstGeom>
          <a:noFill/>
          <a:ln>
            <a:noFill/>
          </a:ln>
        </p:spPr>
      </p:pic>
      <p:sp>
        <p:nvSpPr>
          <p:cNvPr id="377" name="Google Shape;377;p46"/>
          <p:cNvSpPr txBox="1"/>
          <p:nvPr>
            <p:ph type="title"/>
          </p:nvPr>
        </p:nvSpPr>
        <p:spPr>
          <a:xfrm>
            <a:off x="1324800" y="3717338"/>
            <a:ext cx="1280100" cy="42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000"/>
              <a:t>120</a:t>
            </a:r>
            <a:r>
              <a:rPr lang="en" sz="2000"/>
              <a:t> mins</a:t>
            </a:r>
            <a:endParaRPr sz="2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7"/>
          <p:cNvSpPr txBox="1"/>
          <p:nvPr>
            <p:ph type="title"/>
          </p:nvPr>
        </p:nvSpPr>
        <p:spPr>
          <a:xfrm>
            <a:off x="311700" y="170780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libri"/>
                <a:ea typeface="Calibri"/>
                <a:cs typeface="Calibri"/>
                <a:sym typeface="Calibri"/>
              </a:rPr>
              <a:t>Have you participated in any government </a:t>
            </a:r>
            <a:r>
              <a:rPr lang="en">
                <a:latin typeface="Calibri"/>
                <a:ea typeface="Calibri"/>
                <a:cs typeface="Calibri"/>
                <a:sym typeface="Calibri"/>
              </a:rPr>
              <a:t>surveys/ any survey</a:t>
            </a:r>
            <a:r>
              <a:rPr lang="en">
                <a:latin typeface="Calibri"/>
                <a:ea typeface="Calibri"/>
                <a:cs typeface="Calibri"/>
                <a:sym typeface="Calibri"/>
              </a:rPr>
              <a:t> before</a:t>
            </a:r>
            <a:r>
              <a:rPr lang="en"/>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8"/>
          <p:cNvSpPr txBox="1"/>
          <p:nvPr>
            <p:ph type="title"/>
          </p:nvPr>
        </p:nvSpPr>
        <p:spPr>
          <a:xfrm>
            <a:off x="311700" y="48610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822">
                <a:solidFill>
                  <a:srgbClr val="F08B54"/>
                </a:solidFill>
                <a:latin typeface="Calibri"/>
                <a:ea typeface="Calibri"/>
                <a:cs typeface="Calibri"/>
                <a:sym typeface="Calibri"/>
              </a:rPr>
              <a:t>Government</a:t>
            </a:r>
            <a:r>
              <a:rPr lang="en" sz="1822">
                <a:solidFill>
                  <a:srgbClr val="F08B54"/>
                </a:solidFill>
                <a:latin typeface="Calibri"/>
                <a:ea typeface="Calibri"/>
                <a:cs typeface="Calibri"/>
                <a:sym typeface="Calibri"/>
              </a:rPr>
              <a:t> of India along with NITI Aayog and </a:t>
            </a:r>
            <a:r>
              <a:rPr lang="en" sz="1822">
                <a:solidFill>
                  <a:srgbClr val="F08B54"/>
                </a:solidFill>
                <a:latin typeface="Calibri"/>
                <a:ea typeface="Calibri"/>
                <a:cs typeface="Calibri"/>
                <a:sym typeface="Calibri"/>
              </a:rPr>
              <a:t>other</a:t>
            </a:r>
            <a:r>
              <a:rPr lang="en" sz="1822">
                <a:solidFill>
                  <a:srgbClr val="F08B54"/>
                </a:solidFill>
                <a:latin typeface="Calibri"/>
                <a:ea typeface="Calibri"/>
                <a:cs typeface="Calibri"/>
                <a:sym typeface="Calibri"/>
              </a:rPr>
              <a:t> ministries publish various reports across different sectors measuring various aspects. </a:t>
            </a:r>
            <a:endParaRPr sz="4000">
              <a:solidFill>
                <a:srgbClr val="F08B54"/>
              </a:solidFill>
              <a:latin typeface="Calibri"/>
              <a:ea typeface="Calibri"/>
              <a:cs typeface="Calibri"/>
              <a:sym typeface="Calibri"/>
            </a:endParaRPr>
          </a:p>
        </p:txBody>
      </p:sp>
      <p:sp>
        <p:nvSpPr>
          <p:cNvPr id="388" name="Google Shape;388;p4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Font typeface="Calibri"/>
              <a:buChar char="●"/>
            </a:pPr>
            <a:r>
              <a:rPr lang="en" sz="1900">
                <a:latin typeface="Calibri"/>
                <a:ea typeface="Calibri"/>
                <a:cs typeface="Calibri"/>
                <a:sym typeface="Calibri"/>
              </a:rPr>
              <a:t>NHFS Survey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Economic Survey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State wide Socio Economic Survey</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Census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Good Governance Report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NITI Aayog Innovation Index</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NITI Aayog SDG Index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Multidimensional Poverty Index</a:t>
            </a:r>
            <a:endParaRPr sz="19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9"/>
          <p:cNvSpPr txBox="1"/>
          <p:nvPr>
            <p:ph type="title"/>
          </p:nvPr>
        </p:nvSpPr>
        <p:spPr>
          <a:xfrm>
            <a:off x="311700" y="17283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libri"/>
                <a:ea typeface="Calibri"/>
                <a:cs typeface="Calibri"/>
                <a:sym typeface="Calibri"/>
              </a:rPr>
              <a:t>Why do you think government collects data and publish reports.</a:t>
            </a:r>
            <a:r>
              <a:rPr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0"/>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540">
                <a:latin typeface="Calibri"/>
                <a:ea typeface="Calibri"/>
                <a:cs typeface="Calibri"/>
                <a:sym typeface="Calibri"/>
              </a:rPr>
              <a:t>What does these </a:t>
            </a:r>
            <a:r>
              <a:rPr lang="en" sz="2540">
                <a:latin typeface="Calibri"/>
                <a:ea typeface="Calibri"/>
                <a:cs typeface="Calibri"/>
                <a:sym typeface="Calibri"/>
              </a:rPr>
              <a:t>surveys and reports tell us about: </a:t>
            </a:r>
            <a:endParaRPr sz="2540">
              <a:latin typeface="Calibri"/>
              <a:ea typeface="Calibri"/>
              <a:cs typeface="Calibri"/>
              <a:sym typeface="Calibri"/>
            </a:endParaRPr>
          </a:p>
        </p:txBody>
      </p:sp>
      <p:sp>
        <p:nvSpPr>
          <p:cNvPr id="399" name="Google Shape;399;p5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Font typeface="Calibri"/>
              <a:buChar char="●"/>
            </a:pPr>
            <a:r>
              <a:rPr lang="en" sz="1900">
                <a:latin typeface="Calibri"/>
                <a:ea typeface="Calibri"/>
                <a:cs typeface="Calibri"/>
                <a:sym typeface="Calibri"/>
              </a:rPr>
              <a:t>Understand the communities and </a:t>
            </a:r>
            <a:r>
              <a:rPr lang="en" sz="1900">
                <a:latin typeface="Calibri"/>
                <a:ea typeface="Calibri"/>
                <a:cs typeface="Calibri"/>
                <a:sym typeface="Calibri"/>
              </a:rPr>
              <a:t>citizens</a:t>
            </a:r>
            <a:r>
              <a:rPr lang="en" sz="1900">
                <a:latin typeface="Calibri"/>
                <a:ea typeface="Calibri"/>
                <a:cs typeface="Calibri"/>
                <a:sym typeface="Calibri"/>
              </a:rPr>
              <a:t> better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Effectiveness of centre and state </a:t>
            </a:r>
            <a:r>
              <a:rPr lang="en" sz="1900">
                <a:latin typeface="Calibri"/>
                <a:ea typeface="Calibri"/>
                <a:cs typeface="Calibri"/>
                <a:sym typeface="Calibri"/>
              </a:rPr>
              <a:t>initiatives /interventions under key economic indicators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Critically analyse the performance of different states in various sectors on key economic and social indicators</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Help to identify areas to improve, focus and </a:t>
            </a:r>
            <a:r>
              <a:rPr lang="en" sz="1900">
                <a:latin typeface="Calibri"/>
                <a:ea typeface="Calibri"/>
                <a:cs typeface="Calibri"/>
                <a:sym typeface="Calibri"/>
              </a:rPr>
              <a:t>prioritise to provide better governance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Come up with better policies as per the data </a:t>
            </a:r>
            <a:endParaRPr sz="1900">
              <a:latin typeface="Calibri"/>
              <a:ea typeface="Calibri"/>
              <a:cs typeface="Calibri"/>
              <a:sym typeface="Calibri"/>
            </a:endParaRPr>
          </a:p>
          <a:p>
            <a:pPr indent="0" lvl="0" marL="0" rtl="0" algn="l">
              <a:spcBef>
                <a:spcPts val="120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51"/>
          <p:cNvPicPr preferRelativeResize="0"/>
          <p:nvPr/>
        </p:nvPicPr>
        <p:blipFill>
          <a:blip r:embed="rId3">
            <a:alphaModFix/>
          </a:blip>
          <a:stretch>
            <a:fillRect/>
          </a:stretch>
        </p:blipFill>
        <p:spPr>
          <a:xfrm>
            <a:off x="315400" y="353450"/>
            <a:ext cx="8513200" cy="42356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2"/>
          <p:cNvPicPr preferRelativeResize="0"/>
          <p:nvPr/>
        </p:nvPicPr>
        <p:blipFill>
          <a:blip r:embed="rId3">
            <a:alphaModFix/>
          </a:blip>
          <a:stretch>
            <a:fillRect/>
          </a:stretch>
        </p:blipFill>
        <p:spPr>
          <a:xfrm>
            <a:off x="788900" y="51325"/>
            <a:ext cx="6864590" cy="4838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3"/>
          <p:cNvSpPr/>
          <p:nvPr/>
        </p:nvSpPr>
        <p:spPr>
          <a:xfrm>
            <a:off x="2154858" y="1651753"/>
            <a:ext cx="889800" cy="889800"/>
          </a:xfrm>
          <a:prstGeom prst="rect">
            <a:avLst/>
          </a:prstGeom>
          <a:solidFill>
            <a:srgbClr val="00496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Poppins"/>
                <a:ea typeface="Poppins"/>
                <a:cs typeface="Poppins"/>
                <a:sym typeface="Poppins"/>
              </a:rPr>
              <a:t>09</a:t>
            </a:r>
            <a:endParaRPr b="1" sz="2400">
              <a:solidFill>
                <a:srgbClr val="FFFFFF"/>
              </a:solidFill>
              <a:latin typeface="Poppins"/>
              <a:ea typeface="Poppins"/>
              <a:cs typeface="Poppins"/>
              <a:sym typeface="Poppins"/>
            </a:endParaRPr>
          </a:p>
        </p:txBody>
      </p:sp>
      <p:sp>
        <p:nvSpPr>
          <p:cNvPr id="415" name="Google Shape;415;p53"/>
          <p:cNvSpPr txBox="1"/>
          <p:nvPr/>
        </p:nvSpPr>
        <p:spPr>
          <a:xfrm>
            <a:off x="3152350" y="1651750"/>
            <a:ext cx="3778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Poppins"/>
                <a:ea typeface="Poppins"/>
                <a:cs typeface="Poppins"/>
                <a:sym typeface="Poppins"/>
              </a:rPr>
              <a:t>Andhra Pradesh stands 9th in India Innovation Index by NITI Aayog </a:t>
            </a:r>
            <a:endParaRPr sz="1600">
              <a:latin typeface="Poppins"/>
              <a:ea typeface="Poppins"/>
              <a:cs typeface="Poppins"/>
              <a:sym typeface="Poppins"/>
            </a:endParaRPr>
          </a:p>
        </p:txBody>
      </p:sp>
      <p:sp>
        <p:nvSpPr>
          <p:cNvPr id="416" name="Google Shape;416;p53"/>
          <p:cNvSpPr txBox="1"/>
          <p:nvPr/>
        </p:nvSpPr>
        <p:spPr>
          <a:xfrm>
            <a:off x="1714500" y="2833550"/>
            <a:ext cx="59955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highlight>
                  <a:srgbClr val="FFFFFF"/>
                </a:highlight>
                <a:latin typeface="Calibri"/>
                <a:ea typeface="Calibri"/>
                <a:cs typeface="Calibri"/>
                <a:sym typeface="Calibri"/>
              </a:rPr>
              <a:t>AP scored the highest of 37.06 when it comes to Business Environment, while it got the lowest of 4.04 when it comes to Knowledge Workers</a:t>
            </a:r>
            <a:endParaRPr sz="15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4"/>
          <p:cNvSpPr/>
          <p:nvPr/>
        </p:nvSpPr>
        <p:spPr>
          <a:xfrm>
            <a:off x="2176508" y="1261628"/>
            <a:ext cx="889800" cy="889800"/>
          </a:xfrm>
          <a:prstGeom prst="rect">
            <a:avLst/>
          </a:prstGeom>
          <a:solidFill>
            <a:srgbClr val="00496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Poppins"/>
                <a:ea typeface="Poppins"/>
                <a:cs typeface="Poppins"/>
                <a:sym typeface="Poppins"/>
              </a:rPr>
              <a:t>20th</a:t>
            </a:r>
            <a:endParaRPr b="1" sz="2400">
              <a:solidFill>
                <a:srgbClr val="FFFFFF"/>
              </a:solidFill>
              <a:latin typeface="Poppins"/>
              <a:ea typeface="Poppins"/>
              <a:cs typeface="Poppins"/>
              <a:sym typeface="Poppins"/>
            </a:endParaRPr>
          </a:p>
        </p:txBody>
      </p:sp>
      <p:sp>
        <p:nvSpPr>
          <p:cNvPr id="422" name="Google Shape;422;p54"/>
          <p:cNvSpPr txBox="1"/>
          <p:nvPr/>
        </p:nvSpPr>
        <p:spPr>
          <a:xfrm>
            <a:off x="3215050" y="1200025"/>
            <a:ext cx="3778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Poppins"/>
                <a:ea typeface="Poppins"/>
                <a:cs typeface="Poppins"/>
                <a:sym typeface="Poppins"/>
              </a:rPr>
              <a:t>Andhra Pradesh stands 20th in Multi-Dimensional Poverty Index</a:t>
            </a:r>
            <a:endParaRPr sz="1600">
              <a:latin typeface="Poppins"/>
              <a:ea typeface="Poppins"/>
              <a:cs typeface="Poppins"/>
              <a:sym typeface="Poppins"/>
            </a:endParaRPr>
          </a:p>
        </p:txBody>
      </p:sp>
      <p:sp>
        <p:nvSpPr>
          <p:cNvPr id="423" name="Google Shape;423;p54"/>
          <p:cNvSpPr txBox="1"/>
          <p:nvPr/>
        </p:nvSpPr>
        <p:spPr>
          <a:xfrm>
            <a:off x="2176500" y="2710350"/>
            <a:ext cx="5215200" cy="2054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t/>
            </a:r>
            <a:endParaRPr sz="1550">
              <a:highlight>
                <a:srgbClr val="FFFFFF"/>
              </a:highlight>
              <a:latin typeface="Calibri"/>
              <a:ea typeface="Calibri"/>
              <a:cs typeface="Calibri"/>
              <a:sym typeface="Calibri"/>
            </a:endParaRPr>
          </a:p>
          <a:p>
            <a:pPr indent="-317500" lvl="0" marL="457200" rtl="0" algn="l">
              <a:spcBef>
                <a:spcPts val="800"/>
              </a:spcBef>
              <a:spcAft>
                <a:spcPts val="0"/>
              </a:spcAft>
              <a:buSzPts val="1400"/>
              <a:buFont typeface="Calibri"/>
              <a:buChar char="●"/>
            </a:pPr>
            <a:r>
              <a:rPr lang="en">
                <a:highlight>
                  <a:srgbClr val="FFFFFF"/>
                </a:highlight>
                <a:latin typeface="Calibri"/>
                <a:ea typeface="Calibri"/>
                <a:cs typeface="Calibri"/>
                <a:sym typeface="Calibri"/>
              </a:rPr>
              <a:t>12.31 per cent poor population, stands at 20th place in the country in the National Multidimensional Poverty Index (MPI). </a:t>
            </a:r>
            <a:endParaRPr>
              <a:highlight>
                <a:srgbClr val="FFFFFF"/>
              </a:highlight>
              <a:latin typeface="Calibri"/>
              <a:ea typeface="Calibri"/>
              <a:cs typeface="Calibri"/>
              <a:sym typeface="Calibri"/>
            </a:endParaRPr>
          </a:p>
          <a:p>
            <a:pPr indent="-317500" lvl="0" marL="457200" rtl="0" algn="just">
              <a:lnSpc>
                <a:spcPct val="115000"/>
              </a:lnSpc>
              <a:spcBef>
                <a:spcPts val="0"/>
              </a:spcBef>
              <a:spcAft>
                <a:spcPts val="0"/>
              </a:spcAft>
              <a:buSzPts val="1400"/>
              <a:buFont typeface="Calibri"/>
              <a:buChar char="●"/>
            </a:pPr>
            <a:r>
              <a:rPr lang="en">
                <a:highlight>
                  <a:srgbClr val="FFFFFF"/>
                </a:highlight>
                <a:latin typeface="Calibri"/>
                <a:ea typeface="Calibri"/>
                <a:cs typeface="Calibri"/>
                <a:sym typeface="Calibri"/>
              </a:rPr>
              <a:t>26.38% of population are deprived of nutrition</a:t>
            </a:r>
            <a:endParaRPr>
              <a:highlight>
                <a:srgbClr val="FFFFFF"/>
              </a:highlight>
              <a:latin typeface="Calibri"/>
              <a:ea typeface="Calibri"/>
              <a:cs typeface="Calibri"/>
              <a:sym typeface="Calibri"/>
            </a:endParaRPr>
          </a:p>
          <a:p>
            <a:pPr indent="-317500" lvl="0" marL="457200" rtl="0" algn="just">
              <a:lnSpc>
                <a:spcPct val="115000"/>
              </a:lnSpc>
              <a:spcBef>
                <a:spcPts val="0"/>
              </a:spcBef>
              <a:spcAft>
                <a:spcPts val="0"/>
              </a:spcAft>
              <a:buSzPts val="1400"/>
              <a:buFont typeface="Calibri"/>
              <a:buChar char="●"/>
            </a:pPr>
            <a:r>
              <a:rPr lang="en">
                <a:highlight>
                  <a:srgbClr val="FFFFFF"/>
                </a:highlight>
                <a:latin typeface="Calibri"/>
                <a:ea typeface="Calibri"/>
                <a:cs typeface="Calibri"/>
                <a:sym typeface="Calibri"/>
              </a:rPr>
              <a:t>9.66% are deprived of maternal health</a:t>
            </a:r>
            <a:endParaRPr>
              <a:highlight>
                <a:srgbClr val="FFFFFF"/>
              </a:highlight>
              <a:latin typeface="Calibri"/>
              <a:ea typeface="Calibri"/>
              <a:cs typeface="Calibri"/>
              <a:sym typeface="Calibri"/>
            </a:endParaRPr>
          </a:p>
          <a:p>
            <a:pPr indent="-317500" lvl="0" marL="457200" rtl="0" algn="just">
              <a:lnSpc>
                <a:spcPct val="115000"/>
              </a:lnSpc>
              <a:spcBef>
                <a:spcPts val="0"/>
              </a:spcBef>
              <a:spcAft>
                <a:spcPts val="0"/>
              </a:spcAft>
              <a:buSzPts val="1400"/>
              <a:buFont typeface="Calibri"/>
              <a:buChar char="●"/>
            </a:pPr>
            <a:r>
              <a:rPr lang="en">
                <a:highlight>
                  <a:srgbClr val="FFFFFF"/>
                </a:highlight>
                <a:latin typeface="Calibri"/>
                <a:ea typeface="Calibri"/>
                <a:cs typeface="Calibri"/>
                <a:sym typeface="Calibri"/>
              </a:rPr>
              <a:t>11% of population deprived of assets</a:t>
            </a:r>
            <a:endParaRPr>
              <a:highlight>
                <a:srgbClr val="FFFFFF"/>
              </a:highlight>
              <a:latin typeface="Calibri"/>
              <a:ea typeface="Calibri"/>
              <a:cs typeface="Calibri"/>
              <a:sym typeface="Calibri"/>
            </a:endParaRPr>
          </a:p>
          <a:p>
            <a:pPr indent="0" lvl="0" marL="0" rtl="0" algn="l">
              <a:spcBef>
                <a:spcPts val="800"/>
              </a:spcBef>
              <a:spcAft>
                <a:spcPts val="0"/>
              </a:spcAft>
              <a:buNone/>
            </a:pPr>
            <a:r>
              <a:t/>
            </a:r>
            <a:endParaRPr>
              <a:latin typeface="Open Sans"/>
              <a:ea typeface="Open Sans"/>
              <a:cs typeface="Open Sans"/>
              <a:sym typeface="Open Sans"/>
            </a:endParaRPr>
          </a:p>
        </p:txBody>
      </p:sp>
      <p:sp>
        <p:nvSpPr>
          <p:cNvPr id="424" name="Google Shape;424;p54"/>
          <p:cNvSpPr txBox="1"/>
          <p:nvPr/>
        </p:nvSpPr>
        <p:spPr>
          <a:xfrm>
            <a:off x="3277775" y="1877125"/>
            <a:ext cx="4661100" cy="565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800"/>
              </a:spcAft>
              <a:buNone/>
            </a:pPr>
            <a:r>
              <a:rPr lang="en" sz="1150">
                <a:highlight>
                  <a:srgbClr val="FFFFFF"/>
                </a:highlight>
                <a:latin typeface="Calibri"/>
                <a:ea typeface="Calibri"/>
                <a:cs typeface="Calibri"/>
                <a:sym typeface="Calibri"/>
              </a:rPr>
              <a:t>MPI is based on multiple and simultaneous deprivations faced by households across health, education and living standards</a:t>
            </a:r>
            <a:endParaRPr sz="1100">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Introductions</a:t>
            </a:r>
            <a:endParaRPr/>
          </a:p>
        </p:txBody>
      </p:sp>
      <p:sp>
        <p:nvSpPr>
          <p:cNvPr id="104" name="Google Shape;104;p19"/>
          <p:cNvSpPr txBox="1"/>
          <p:nvPr>
            <p:ph idx="1" type="body"/>
          </p:nvPr>
        </p:nvSpPr>
        <p:spPr>
          <a:xfrm>
            <a:off x="311700" y="1520125"/>
            <a:ext cx="8759400" cy="662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2000">
                <a:solidFill>
                  <a:srgbClr val="000000"/>
                </a:solidFill>
                <a:highlight>
                  <a:srgbClr val="FFFFFF"/>
                </a:highlight>
              </a:rPr>
              <a:t>My Name is _______________________, the object that represents me is ________________ because __________________</a:t>
            </a:r>
            <a:endParaRPr sz="6669">
              <a:solidFill>
                <a:srgbClr val="000000"/>
              </a:solidFill>
              <a:highlight>
                <a:schemeClr val="lt1"/>
              </a:highlight>
            </a:endParaRPr>
          </a:p>
        </p:txBody>
      </p:sp>
      <p:sp>
        <p:nvSpPr>
          <p:cNvPr id="105" name="Google Shape;105;p19"/>
          <p:cNvSpPr txBox="1"/>
          <p:nvPr/>
        </p:nvSpPr>
        <p:spPr>
          <a:xfrm>
            <a:off x="311700" y="2120550"/>
            <a:ext cx="7964400" cy="4110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1200"/>
              </a:spcAft>
              <a:buNone/>
            </a:pPr>
            <a:r>
              <a:rPr lang="en" sz="1469">
                <a:solidFill>
                  <a:srgbClr val="0000FF"/>
                </a:solidFill>
                <a:highlight>
                  <a:schemeClr val="lt1"/>
                </a:highlight>
                <a:latin typeface="Calibri"/>
                <a:ea typeface="Calibri"/>
                <a:cs typeface="Calibri"/>
                <a:sym typeface="Calibri"/>
              </a:rPr>
              <a:t>[CHAT BOX]</a:t>
            </a:r>
            <a:endParaRPr sz="1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5"/>
          <p:cNvSpPr/>
          <p:nvPr/>
        </p:nvSpPr>
        <p:spPr>
          <a:xfrm>
            <a:off x="2154858" y="1651753"/>
            <a:ext cx="889800" cy="889800"/>
          </a:xfrm>
          <a:prstGeom prst="rect">
            <a:avLst/>
          </a:prstGeom>
          <a:solidFill>
            <a:srgbClr val="00496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Poppins"/>
                <a:ea typeface="Poppins"/>
                <a:cs typeface="Poppins"/>
                <a:sym typeface="Poppins"/>
              </a:rPr>
              <a:t>10</a:t>
            </a:r>
            <a:endParaRPr b="1" sz="2400">
              <a:solidFill>
                <a:srgbClr val="FFFFFF"/>
              </a:solidFill>
              <a:latin typeface="Poppins"/>
              <a:ea typeface="Poppins"/>
              <a:cs typeface="Poppins"/>
              <a:sym typeface="Poppins"/>
            </a:endParaRPr>
          </a:p>
        </p:txBody>
      </p:sp>
      <p:sp>
        <p:nvSpPr>
          <p:cNvPr id="430" name="Google Shape;430;p55"/>
          <p:cNvSpPr txBox="1"/>
          <p:nvPr/>
        </p:nvSpPr>
        <p:spPr>
          <a:xfrm>
            <a:off x="3152350" y="1651750"/>
            <a:ext cx="3778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Poppins"/>
                <a:ea typeface="Poppins"/>
                <a:cs typeface="Poppins"/>
                <a:sym typeface="Poppins"/>
              </a:rPr>
              <a:t>Andhra Pradesh stands 10th (Group A) in Human Resource Development.</a:t>
            </a:r>
            <a:endParaRPr sz="1600">
              <a:latin typeface="Poppins"/>
              <a:ea typeface="Poppins"/>
              <a:cs typeface="Poppins"/>
              <a:sym typeface="Poppins"/>
            </a:endParaRPr>
          </a:p>
        </p:txBody>
      </p:sp>
      <p:sp>
        <p:nvSpPr>
          <p:cNvPr id="431" name="Google Shape;431;p55"/>
          <p:cNvSpPr txBox="1"/>
          <p:nvPr/>
        </p:nvSpPr>
        <p:spPr>
          <a:xfrm>
            <a:off x="2154850" y="2765775"/>
            <a:ext cx="4158000" cy="1564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en" sz="1100">
                <a:solidFill>
                  <a:schemeClr val="dk2"/>
                </a:solidFill>
                <a:latin typeface="Poppins"/>
                <a:ea typeface="Poppins"/>
                <a:cs typeface="Poppins"/>
                <a:sym typeface="Poppins"/>
              </a:rPr>
              <a:t>Human Resource Development Sector covers the primary and secondary education, skill development and other related areas.</a:t>
            </a:r>
            <a:endParaRPr sz="1100">
              <a:solidFill>
                <a:schemeClr val="dk2"/>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6"/>
          <p:cNvSpPr/>
          <p:nvPr/>
        </p:nvSpPr>
        <p:spPr>
          <a:xfrm>
            <a:off x="2154858" y="1651753"/>
            <a:ext cx="889800" cy="889800"/>
          </a:xfrm>
          <a:prstGeom prst="rect">
            <a:avLst/>
          </a:prstGeom>
          <a:solidFill>
            <a:srgbClr val="00496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Poppins"/>
                <a:ea typeface="Poppins"/>
                <a:cs typeface="Poppins"/>
                <a:sym typeface="Poppins"/>
              </a:rPr>
              <a:t>7</a:t>
            </a:r>
            <a:endParaRPr b="1" sz="2400">
              <a:solidFill>
                <a:srgbClr val="FFFFFF"/>
              </a:solidFill>
              <a:latin typeface="Poppins"/>
              <a:ea typeface="Poppins"/>
              <a:cs typeface="Poppins"/>
              <a:sym typeface="Poppins"/>
            </a:endParaRPr>
          </a:p>
        </p:txBody>
      </p:sp>
      <p:sp>
        <p:nvSpPr>
          <p:cNvPr id="437" name="Google Shape;437;p56"/>
          <p:cNvSpPr txBox="1"/>
          <p:nvPr/>
        </p:nvSpPr>
        <p:spPr>
          <a:xfrm>
            <a:off x="3152350" y="1651750"/>
            <a:ext cx="3778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Poppins"/>
                <a:ea typeface="Poppins"/>
                <a:cs typeface="Poppins"/>
                <a:sym typeface="Poppins"/>
              </a:rPr>
              <a:t>Andhra Pradesh stands 10th (Group A) in Public Infrastructure and Utilities. </a:t>
            </a:r>
            <a:endParaRPr sz="1600">
              <a:latin typeface="Poppins"/>
              <a:ea typeface="Poppins"/>
              <a:cs typeface="Poppins"/>
              <a:sym typeface="Poppins"/>
            </a:endParaRPr>
          </a:p>
        </p:txBody>
      </p:sp>
      <p:sp>
        <p:nvSpPr>
          <p:cNvPr id="438" name="Google Shape;438;p56"/>
          <p:cNvSpPr txBox="1"/>
          <p:nvPr/>
        </p:nvSpPr>
        <p:spPr>
          <a:xfrm>
            <a:off x="2166225" y="2792475"/>
            <a:ext cx="4158000" cy="1031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chemeClr val="dk2"/>
                </a:solidFill>
                <a:latin typeface="Poppins"/>
                <a:ea typeface="Poppins"/>
                <a:cs typeface="Poppins"/>
                <a:sym typeface="Poppins"/>
              </a:rPr>
              <a:t>The public infrastructure and utilities sector focus mainly on the governance aspects of the basic services provided by the government such as water supply, sanitation, roads and highways, power and other societal infrastructure.</a:t>
            </a:r>
            <a:r>
              <a:rPr lang="en" sz="1100">
                <a:solidFill>
                  <a:schemeClr val="dk2"/>
                </a:solidFill>
              </a:rPr>
              <a:t> </a:t>
            </a:r>
            <a:endParaRPr>
              <a:solidFill>
                <a:schemeClr val="dk2"/>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7"/>
          <p:cNvSpPr txBox="1"/>
          <p:nvPr>
            <p:ph idx="12" type="sldNum"/>
          </p:nvPr>
        </p:nvSpPr>
        <p:spPr>
          <a:xfrm>
            <a:off x="8595308" y="4749892"/>
            <a:ext cx="548700" cy="3936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44" name="Google Shape;444;p57"/>
          <p:cNvSpPr txBox="1"/>
          <p:nvPr>
            <p:ph idx="4294967295" type="title"/>
          </p:nvPr>
        </p:nvSpPr>
        <p:spPr>
          <a:xfrm>
            <a:off x="360000" y="1643900"/>
            <a:ext cx="8235300" cy="2673000"/>
          </a:xfrm>
          <a:prstGeom prst="rect">
            <a:avLst/>
          </a:prstGeom>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0" lang="en" sz="2400">
                <a:solidFill>
                  <a:schemeClr val="dk2"/>
                </a:solidFill>
                <a:highlight>
                  <a:srgbClr val="FFFFFF"/>
                </a:highlight>
                <a:latin typeface="Calibri"/>
                <a:ea typeface="Calibri"/>
                <a:cs typeface="Calibri"/>
                <a:sym typeface="Calibri"/>
              </a:rPr>
              <a:t>Niti Aayog report laid  </a:t>
            </a:r>
            <a:r>
              <a:rPr b="0" lang="en" sz="2400">
                <a:highlight>
                  <a:srgbClr val="FFFFFF"/>
                </a:highlight>
                <a:latin typeface="Calibri"/>
                <a:ea typeface="Calibri"/>
                <a:cs typeface="Calibri"/>
                <a:sym typeface="Calibri"/>
              </a:rPr>
              <a:t>3 recommendations</a:t>
            </a:r>
            <a:r>
              <a:rPr b="0" lang="en" sz="2400">
                <a:solidFill>
                  <a:schemeClr val="dk2"/>
                </a:solidFill>
                <a:highlight>
                  <a:srgbClr val="FFFFFF"/>
                </a:highlight>
                <a:latin typeface="Calibri"/>
                <a:ea typeface="Calibri"/>
                <a:cs typeface="Calibri"/>
                <a:sym typeface="Calibri"/>
              </a:rPr>
              <a:t> that states can follow to increase performance over different parameters. </a:t>
            </a:r>
            <a:endParaRPr b="0" sz="2400">
              <a:solidFill>
                <a:schemeClr val="dk2"/>
              </a:solidFill>
              <a:highlight>
                <a:srgbClr val="FFFFFF"/>
              </a:highlight>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8"/>
          <p:cNvSpPr txBox="1"/>
          <p:nvPr>
            <p:ph type="title"/>
          </p:nvPr>
        </p:nvSpPr>
        <p:spPr>
          <a:xfrm>
            <a:off x="311700" y="1986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640">
                <a:latin typeface="Calibri"/>
                <a:ea typeface="Calibri"/>
                <a:cs typeface="Calibri"/>
                <a:sym typeface="Calibri"/>
              </a:rPr>
              <a:t>Have to produce more knowledge and data</a:t>
            </a:r>
            <a:endParaRPr sz="2640">
              <a:latin typeface="Calibri"/>
              <a:ea typeface="Calibri"/>
              <a:cs typeface="Calibri"/>
              <a:sym typeface="Calibri"/>
            </a:endParaRPr>
          </a:p>
        </p:txBody>
      </p:sp>
      <p:sp>
        <p:nvSpPr>
          <p:cNvPr id="450" name="Google Shape;450;p58"/>
          <p:cNvSpPr txBox="1"/>
          <p:nvPr>
            <p:ph idx="1" type="body"/>
          </p:nvPr>
        </p:nvSpPr>
        <p:spPr>
          <a:xfrm>
            <a:off x="4750150" y="1595625"/>
            <a:ext cx="4080900" cy="16716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1200"/>
              </a:spcAft>
              <a:buClr>
                <a:schemeClr val="dk1"/>
              </a:buClr>
              <a:buSzPts val="1100"/>
              <a:buFont typeface="Arial"/>
              <a:buNone/>
            </a:pPr>
            <a:r>
              <a:rPr lang="en" sz="1600">
                <a:latin typeface="Calibri"/>
                <a:ea typeface="Calibri"/>
                <a:cs typeface="Calibri"/>
                <a:sym typeface="Calibri"/>
              </a:rPr>
              <a:t>From analysis we have seen that although the country has performed well in the human capital pillar, however it has not performed well in the </a:t>
            </a:r>
            <a:r>
              <a:rPr b="1" lang="en" sz="1700">
                <a:solidFill>
                  <a:srgbClr val="EF6C00"/>
                </a:solidFill>
                <a:latin typeface="Calibri"/>
                <a:ea typeface="Calibri"/>
                <a:cs typeface="Calibri"/>
                <a:sym typeface="Calibri"/>
              </a:rPr>
              <a:t>knowledge worker pillar</a:t>
            </a:r>
            <a:r>
              <a:rPr lang="en" sz="1700">
                <a:solidFill>
                  <a:srgbClr val="262626"/>
                </a:solidFill>
                <a:latin typeface="Calibri"/>
                <a:ea typeface="Calibri"/>
                <a:cs typeface="Calibri"/>
                <a:sym typeface="Calibri"/>
              </a:rPr>
              <a:t>.</a:t>
            </a:r>
            <a:r>
              <a:rPr lang="en" sz="1600">
                <a:latin typeface="Calibri"/>
                <a:ea typeface="Calibri"/>
                <a:cs typeface="Calibri"/>
                <a:sym typeface="Calibri"/>
              </a:rPr>
              <a:t> This contrasts with the expectation that the two tend to move simultaneously. This implies that the expenditure on human capital has been unable to create that </a:t>
            </a:r>
            <a:r>
              <a:rPr b="1" lang="en" sz="1700">
                <a:solidFill>
                  <a:srgbClr val="EF6C00"/>
                </a:solidFill>
                <a:latin typeface="Calibri"/>
                <a:ea typeface="Calibri"/>
                <a:cs typeface="Calibri"/>
                <a:sym typeface="Calibri"/>
              </a:rPr>
              <a:t>knowledge base</a:t>
            </a:r>
            <a:r>
              <a:rPr lang="en" sz="1700">
                <a:solidFill>
                  <a:srgbClr val="262626"/>
                </a:solidFill>
                <a:latin typeface="Calibri"/>
                <a:ea typeface="Calibri"/>
                <a:cs typeface="Calibri"/>
                <a:sym typeface="Calibri"/>
              </a:rPr>
              <a:t> </a:t>
            </a:r>
            <a:r>
              <a:rPr lang="en" sz="1600">
                <a:latin typeface="Calibri"/>
                <a:ea typeface="Calibri"/>
                <a:cs typeface="Calibri"/>
                <a:sym typeface="Calibri"/>
              </a:rPr>
              <a:t>in the country, which could be due to the intricate reasons of bureaucracy, administration, outreach, etc.</a:t>
            </a:r>
            <a:endParaRPr sz="1600">
              <a:latin typeface="Calibri"/>
              <a:ea typeface="Calibri"/>
              <a:cs typeface="Calibri"/>
              <a:sym typeface="Calibri"/>
            </a:endParaRPr>
          </a:p>
        </p:txBody>
      </p:sp>
      <p:pic>
        <p:nvPicPr>
          <p:cNvPr id="451" name="Google Shape;451;p58"/>
          <p:cNvPicPr preferRelativeResize="0"/>
          <p:nvPr/>
        </p:nvPicPr>
        <p:blipFill>
          <a:blip r:embed="rId3">
            <a:alphaModFix/>
          </a:blip>
          <a:stretch>
            <a:fillRect/>
          </a:stretch>
        </p:blipFill>
        <p:spPr>
          <a:xfrm>
            <a:off x="292750" y="1210425"/>
            <a:ext cx="4027157" cy="2442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59"/>
          <p:cNvPicPr preferRelativeResize="0"/>
          <p:nvPr/>
        </p:nvPicPr>
        <p:blipFill rotWithShape="1">
          <a:blip r:embed="rId3">
            <a:alphaModFix/>
          </a:blip>
          <a:srcRect b="10063" l="0" r="0" t="0"/>
          <a:stretch/>
        </p:blipFill>
        <p:spPr>
          <a:xfrm>
            <a:off x="407050" y="1265750"/>
            <a:ext cx="4062900" cy="2389700"/>
          </a:xfrm>
          <a:prstGeom prst="rect">
            <a:avLst/>
          </a:prstGeom>
          <a:noFill/>
          <a:ln>
            <a:noFill/>
          </a:ln>
        </p:spPr>
      </p:pic>
      <p:sp>
        <p:nvSpPr>
          <p:cNvPr id="457" name="Google Shape;457;p59"/>
          <p:cNvSpPr txBox="1"/>
          <p:nvPr/>
        </p:nvSpPr>
        <p:spPr>
          <a:xfrm>
            <a:off x="4712175" y="1494050"/>
            <a:ext cx="4161600" cy="30324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Clr>
                <a:schemeClr val="dk1"/>
              </a:buClr>
              <a:buSzPts val="1100"/>
              <a:buFont typeface="Arial"/>
              <a:buNone/>
            </a:pPr>
            <a:r>
              <a:rPr lang="en" sz="1600">
                <a:solidFill>
                  <a:schemeClr val="dk2"/>
                </a:solidFill>
                <a:latin typeface="Calibri"/>
                <a:ea typeface="Calibri"/>
                <a:cs typeface="Calibri"/>
                <a:sym typeface="Calibri"/>
              </a:rPr>
              <a:t>We are yet to take full advantage of our demographic dividend. Given, that about 60% of the population lies in the working age category, there lies a </a:t>
            </a:r>
            <a:r>
              <a:rPr b="1" lang="en" sz="1700">
                <a:solidFill>
                  <a:srgbClr val="EF6C00"/>
                </a:solidFill>
                <a:latin typeface="Calibri"/>
                <a:ea typeface="Calibri"/>
                <a:cs typeface="Calibri"/>
                <a:sym typeface="Calibri"/>
              </a:rPr>
              <a:t>huge scope for more people taking action within the country</a:t>
            </a:r>
            <a:r>
              <a:rPr lang="en" sz="1600">
                <a:solidFill>
                  <a:srgbClr val="F08B54"/>
                </a:solidFill>
                <a:latin typeface="Calibri"/>
                <a:ea typeface="Calibri"/>
                <a:cs typeface="Calibri"/>
                <a:sym typeface="Calibri"/>
              </a:rPr>
              <a:t>,</a:t>
            </a:r>
            <a:r>
              <a:rPr lang="en" sz="1600">
                <a:solidFill>
                  <a:schemeClr val="dk2"/>
                </a:solidFill>
                <a:latin typeface="Calibri"/>
                <a:ea typeface="Calibri"/>
                <a:cs typeface="Calibri"/>
                <a:sym typeface="Calibri"/>
              </a:rPr>
              <a:t> whereby the energy and potential of this age group can be channelized.</a:t>
            </a:r>
            <a:endParaRPr sz="1650">
              <a:solidFill>
                <a:schemeClr val="dk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latin typeface="Poppins"/>
              <a:ea typeface="Poppins"/>
              <a:cs typeface="Poppins"/>
              <a:sym typeface="Poppins"/>
            </a:endParaRPr>
          </a:p>
        </p:txBody>
      </p:sp>
      <p:sp>
        <p:nvSpPr>
          <p:cNvPr id="458" name="Google Shape;458;p59"/>
          <p:cNvSpPr txBox="1"/>
          <p:nvPr/>
        </p:nvSpPr>
        <p:spPr>
          <a:xfrm>
            <a:off x="287450" y="154000"/>
            <a:ext cx="6327000" cy="54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40">
                <a:solidFill>
                  <a:schemeClr val="accent1"/>
                </a:solidFill>
                <a:latin typeface="Calibri"/>
                <a:ea typeface="Calibri"/>
                <a:cs typeface="Calibri"/>
                <a:sym typeface="Calibri"/>
              </a:rPr>
              <a:t>Demographic Dividend</a:t>
            </a:r>
            <a:endParaRPr sz="7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0"/>
          <p:cNvSpPr txBox="1"/>
          <p:nvPr>
            <p:ph type="title"/>
          </p:nvPr>
        </p:nvSpPr>
        <p:spPr>
          <a:xfrm>
            <a:off x="311700" y="178050"/>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latin typeface="Calibri"/>
                <a:ea typeface="Calibri"/>
                <a:cs typeface="Calibri"/>
                <a:sym typeface="Calibri"/>
              </a:rPr>
              <a:t>Skill Gap : What we produce + What industry needs</a:t>
            </a:r>
            <a:r>
              <a:rPr b="0" lang="en" sz="1600">
                <a:latin typeface="Calibri"/>
                <a:ea typeface="Calibri"/>
                <a:cs typeface="Calibri"/>
                <a:sym typeface="Calibri"/>
              </a:rPr>
              <a:t> </a:t>
            </a:r>
            <a:endParaRPr b="0" sz="1600">
              <a:latin typeface="Calibri"/>
              <a:ea typeface="Calibri"/>
              <a:cs typeface="Calibri"/>
              <a:sym typeface="Calibri"/>
            </a:endParaRPr>
          </a:p>
        </p:txBody>
      </p:sp>
      <p:sp>
        <p:nvSpPr>
          <p:cNvPr id="464" name="Google Shape;464;p60"/>
          <p:cNvSpPr txBox="1"/>
          <p:nvPr>
            <p:ph idx="1" type="body"/>
          </p:nvPr>
        </p:nvSpPr>
        <p:spPr>
          <a:xfrm>
            <a:off x="4318400" y="1858125"/>
            <a:ext cx="4005000" cy="1877100"/>
          </a:xfrm>
          <a:prstGeom prst="rect">
            <a:avLst/>
          </a:prstGeom>
        </p:spPr>
        <p:txBody>
          <a:bodyPr anchorCtr="0" anchor="t" bIns="91425" lIns="91425" spcFirstLastPara="1" rIns="91425" wrap="square" tIns="91425">
            <a:noAutofit/>
          </a:bodyPr>
          <a:lstStyle/>
          <a:p>
            <a:pPr indent="0" lvl="0" marL="0" rtl="0" algn="just">
              <a:spcBef>
                <a:spcPts val="0"/>
              </a:spcBef>
              <a:spcAft>
                <a:spcPts val="1200"/>
              </a:spcAft>
              <a:buClr>
                <a:schemeClr val="dk1"/>
              </a:buClr>
              <a:buSzPts val="1100"/>
              <a:buFont typeface="Arial"/>
              <a:buNone/>
            </a:pPr>
            <a:r>
              <a:rPr lang="en">
                <a:latin typeface="Calibri"/>
                <a:ea typeface="Calibri"/>
                <a:cs typeface="Calibri"/>
                <a:sym typeface="Calibri"/>
              </a:rPr>
              <a:t>One needs to </a:t>
            </a:r>
            <a:r>
              <a:rPr b="1" lang="en" sz="1900">
                <a:solidFill>
                  <a:srgbClr val="EF6C00"/>
                </a:solidFill>
                <a:latin typeface="Calibri"/>
                <a:ea typeface="Calibri"/>
                <a:cs typeface="Calibri"/>
                <a:sym typeface="Calibri"/>
              </a:rPr>
              <a:t>sincerely fill the gap</a:t>
            </a:r>
            <a:r>
              <a:rPr lang="en">
                <a:solidFill>
                  <a:srgbClr val="EF6C00"/>
                </a:solidFill>
                <a:latin typeface="Calibri"/>
                <a:ea typeface="Calibri"/>
                <a:cs typeface="Calibri"/>
                <a:sym typeface="Calibri"/>
              </a:rPr>
              <a:t> </a:t>
            </a:r>
            <a:r>
              <a:rPr lang="en">
                <a:latin typeface="Calibri"/>
                <a:ea typeface="Calibri"/>
                <a:cs typeface="Calibri"/>
                <a:sym typeface="Calibri"/>
              </a:rPr>
              <a:t>between industry demand and what we produce through our education systems. Universities have the potential to become the go-to-place for industries, for any sort of innovation.</a:t>
            </a:r>
            <a:endParaRPr>
              <a:latin typeface="Calibri"/>
              <a:ea typeface="Calibri"/>
              <a:cs typeface="Calibri"/>
              <a:sym typeface="Calibri"/>
            </a:endParaRPr>
          </a:p>
        </p:txBody>
      </p:sp>
      <p:pic>
        <p:nvPicPr>
          <p:cNvPr id="465" name="Google Shape;465;p60"/>
          <p:cNvPicPr preferRelativeResize="0"/>
          <p:nvPr/>
        </p:nvPicPr>
        <p:blipFill>
          <a:blip r:embed="rId3">
            <a:alphaModFix/>
          </a:blip>
          <a:stretch>
            <a:fillRect/>
          </a:stretch>
        </p:blipFill>
        <p:spPr>
          <a:xfrm>
            <a:off x="507500" y="958713"/>
            <a:ext cx="3280576" cy="342411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1"/>
          <p:cNvSpPr txBox="1"/>
          <p:nvPr>
            <p:ph type="title"/>
          </p:nvPr>
        </p:nvSpPr>
        <p:spPr>
          <a:xfrm>
            <a:off x="374875" y="118750"/>
            <a:ext cx="8305500" cy="40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Poppins"/>
                <a:ea typeface="Poppins"/>
                <a:cs typeface="Poppins"/>
                <a:sym typeface="Poppins"/>
              </a:rPr>
              <a:t>To improve Andhra Pradesh state’s on above Parameters, following 3 things has to be done: </a:t>
            </a:r>
            <a:endParaRPr sz="1700">
              <a:latin typeface="Poppins"/>
              <a:ea typeface="Poppins"/>
              <a:cs typeface="Poppins"/>
              <a:sym typeface="Poppins"/>
            </a:endParaRPr>
          </a:p>
        </p:txBody>
      </p:sp>
      <p:sp>
        <p:nvSpPr>
          <p:cNvPr id="471" name="Google Shape;471;p61"/>
          <p:cNvSpPr txBox="1"/>
          <p:nvPr/>
        </p:nvSpPr>
        <p:spPr>
          <a:xfrm>
            <a:off x="506775" y="3148650"/>
            <a:ext cx="2394000" cy="677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latin typeface="Calibri"/>
                <a:ea typeface="Calibri"/>
                <a:cs typeface="Calibri"/>
                <a:sym typeface="Calibri"/>
              </a:rPr>
              <a:t>Better understanding of communities</a:t>
            </a:r>
            <a:endParaRPr sz="1600">
              <a:latin typeface="Calibri"/>
              <a:ea typeface="Calibri"/>
              <a:cs typeface="Calibri"/>
              <a:sym typeface="Calibri"/>
            </a:endParaRPr>
          </a:p>
        </p:txBody>
      </p:sp>
      <p:sp>
        <p:nvSpPr>
          <p:cNvPr id="472" name="Google Shape;472;p61"/>
          <p:cNvSpPr txBox="1"/>
          <p:nvPr/>
        </p:nvSpPr>
        <p:spPr>
          <a:xfrm>
            <a:off x="3224125" y="3137850"/>
            <a:ext cx="2544900" cy="116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latin typeface="Calibri"/>
                <a:ea typeface="Calibri"/>
                <a:cs typeface="Calibri"/>
                <a:sym typeface="Calibri"/>
              </a:rPr>
              <a:t>Involving young people in solving problems. Utilizing the advantage of demographic dividend. </a:t>
            </a:r>
            <a:endParaRPr sz="1600">
              <a:latin typeface="Calibri"/>
              <a:ea typeface="Calibri"/>
              <a:cs typeface="Calibri"/>
              <a:sym typeface="Calibri"/>
            </a:endParaRPr>
          </a:p>
        </p:txBody>
      </p:sp>
      <p:sp>
        <p:nvSpPr>
          <p:cNvPr id="473" name="Google Shape;473;p61"/>
          <p:cNvSpPr txBox="1"/>
          <p:nvPr/>
        </p:nvSpPr>
        <p:spPr>
          <a:xfrm>
            <a:off x="6146325" y="3256475"/>
            <a:ext cx="2997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Calibri"/>
                <a:ea typeface="Calibri"/>
                <a:cs typeface="Calibri"/>
                <a:sym typeface="Calibri"/>
              </a:rPr>
              <a:t>Civic participation + Initiatives </a:t>
            </a:r>
            <a:endParaRPr sz="1700">
              <a:latin typeface="Calibri"/>
              <a:ea typeface="Calibri"/>
              <a:cs typeface="Calibri"/>
              <a:sym typeface="Calibri"/>
            </a:endParaRPr>
          </a:p>
        </p:txBody>
      </p:sp>
      <p:pic>
        <p:nvPicPr>
          <p:cNvPr id="474" name="Google Shape;474;p61"/>
          <p:cNvPicPr preferRelativeResize="0"/>
          <p:nvPr/>
        </p:nvPicPr>
        <p:blipFill>
          <a:blip r:embed="rId3">
            <a:alphaModFix/>
          </a:blip>
          <a:stretch>
            <a:fillRect/>
          </a:stretch>
        </p:blipFill>
        <p:spPr>
          <a:xfrm>
            <a:off x="3756959" y="1460500"/>
            <a:ext cx="1390118" cy="1367975"/>
          </a:xfrm>
          <a:prstGeom prst="rect">
            <a:avLst/>
          </a:prstGeom>
          <a:noFill/>
          <a:ln>
            <a:noFill/>
          </a:ln>
        </p:spPr>
      </p:pic>
      <p:grpSp>
        <p:nvGrpSpPr>
          <p:cNvPr id="475" name="Google Shape;475;p61"/>
          <p:cNvGrpSpPr/>
          <p:nvPr/>
        </p:nvGrpSpPr>
        <p:grpSpPr>
          <a:xfrm>
            <a:off x="6871563" y="1789029"/>
            <a:ext cx="1127984" cy="897920"/>
            <a:chOff x="1865381" y="4277506"/>
            <a:chExt cx="396131" cy="355612"/>
          </a:xfrm>
        </p:grpSpPr>
        <p:sp>
          <p:nvSpPr>
            <p:cNvPr id="476" name="Google Shape;476;p61"/>
            <p:cNvSpPr/>
            <p:nvPr/>
          </p:nvSpPr>
          <p:spPr>
            <a:xfrm>
              <a:off x="1865381" y="4277506"/>
              <a:ext cx="396131" cy="355612"/>
            </a:xfrm>
            <a:custGeom>
              <a:rect b="b" l="l" r="r" t="t"/>
              <a:pathLst>
                <a:path extrusionOk="0" h="11181" w="12455">
                  <a:moveTo>
                    <a:pt x="6240" y="322"/>
                  </a:moveTo>
                  <a:cubicBezTo>
                    <a:pt x="6883" y="322"/>
                    <a:pt x="7395" y="846"/>
                    <a:pt x="7395" y="1489"/>
                  </a:cubicBezTo>
                  <a:cubicBezTo>
                    <a:pt x="7395" y="2132"/>
                    <a:pt x="6883" y="2644"/>
                    <a:pt x="6240" y="2644"/>
                  </a:cubicBezTo>
                  <a:cubicBezTo>
                    <a:pt x="5597" y="2644"/>
                    <a:pt x="5073" y="2132"/>
                    <a:pt x="5073" y="1489"/>
                  </a:cubicBezTo>
                  <a:cubicBezTo>
                    <a:pt x="5073" y="834"/>
                    <a:pt x="5597" y="322"/>
                    <a:pt x="6240" y="322"/>
                  </a:cubicBezTo>
                  <a:close/>
                  <a:moveTo>
                    <a:pt x="8621" y="3703"/>
                  </a:moveTo>
                  <a:cubicBezTo>
                    <a:pt x="8943" y="3703"/>
                    <a:pt x="9276" y="3751"/>
                    <a:pt x="9585" y="3834"/>
                  </a:cubicBezTo>
                  <a:cubicBezTo>
                    <a:pt x="9657" y="4156"/>
                    <a:pt x="9705" y="4477"/>
                    <a:pt x="9705" y="4811"/>
                  </a:cubicBezTo>
                  <a:cubicBezTo>
                    <a:pt x="9705" y="6239"/>
                    <a:pt x="8847" y="7466"/>
                    <a:pt x="7609" y="7990"/>
                  </a:cubicBezTo>
                  <a:cubicBezTo>
                    <a:pt x="7669" y="7728"/>
                    <a:pt x="7692" y="7454"/>
                    <a:pt x="7692" y="7192"/>
                  </a:cubicBezTo>
                  <a:cubicBezTo>
                    <a:pt x="7692" y="6382"/>
                    <a:pt x="7454" y="5620"/>
                    <a:pt x="7002" y="4965"/>
                  </a:cubicBezTo>
                  <a:cubicBezTo>
                    <a:pt x="6859" y="4775"/>
                    <a:pt x="6704" y="4584"/>
                    <a:pt x="6526" y="4418"/>
                  </a:cubicBezTo>
                  <a:cubicBezTo>
                    <a:pt x="7097" y="3977"/>
                    <a:pt x="7835" y="3703"/>
                    <a:pt x="8621" y="3703"/>
                  </a:cubicBezTo>
                  <a:close/>
                  <a:moveTo>
                    <a:pt x="10478" y="7918"/>
                  </a:moveTo>
                  <a:lnTo>
                    <a:pt x="10598" y="8168"/>
                  </a:lnTo>
                  <a:lnTo>
                    <a:pt x="10359" y="8168"/>
                  </a:lnTo>
                  <a:lnTo>
                    <a:pt x="10478" y="7918"/>
                  </a:lnTo>
                  <a:close/>
                  <a:moveTo>
                    <a:pt x="6240" y="4656"/>
                  </a:moveTo>
                  <a:cubicBezTo>
                    <a:pt x="6407" y="4823"/>
                    <a:pt x="6561" y="4989"/>
                    <a:pt x="6704" y="5180"/>
                  </a:cubicBezTo>
                  <a:cubicBezTo>
                    <a:pt x="7121" y="5775"/>
                    <a:pt x="7335" y="6454"/>
                    <a:pt x="7335" y="7192"/>
                  </a:cubicBezTo>
                  <a:cubicBezTo>
                    <a:pt x="7335" y="7513"/>
                    <a:pt x="7299" y="7847"/>
                    <a:pt x="7204" y="8144"/>
                  </a:cubicBezTo>
                  <a:cubicBezTo>
                    <a:pt x="6907" y="8228"/>
                    <a:pt x="6585" y="8275"/>
                    <a:pt x="6252" y="8275"/>
                  </a:cubicBezTo>
                  <a:cubicBezTo>
                    <a:pt x="5930" y="8275"/>
                    <a:pt x="5597" y="8228"/>
                    <a:pt x="5299" y="8144"/>
                  </a:cubicBezTo>
                  <a:cubicBezTo>
                    <a:pt x="5180" y="7847"/>
                    <a:pt x="5133" y="7513"/>
                    <a:pt x="5133" y="7192"/>
                  </a:cubicBezTo>
                  <a:cubicBezTo>
                    <a:pt x="5133" y="6192"/>
                    <a:pt x="5549" y="5299"/>
                    <a:pt x="6240" y="4656"/>
                  </a:cubicBezTo>
                  <a:close/>
                  <a:moveTo>
                    <a:pt x="5430" y="8561"/>
                  </a:moveTo>
                  <a:lnTo>
                    <a:pt x="5430" y="8561"/>
                  </a:lnTo>
                  <a:cubicBezTo>
                    <a:pt x="5704" y="8621"/>
                    <a:pt x="5966" y="8644"/>
                    <a:pt x="6252" y="8644"/>
                  </a:cubicBezTo>
                  <a:cubicBezTo>
                    <a:pt x="6537" y="8644"/>
                    <a:pt x="6799" y="8621"/>
                    <a:pt x="7061" y="8561"/>
                  </a:cubicBezTo>
                  <a:lnTo>
                    <a:pt x="7061" y="8561"/>
                  </a:lnTo>
                  <a:cubicBezTo>
                    <a:pt x="6847" y="8990"/>
                    <a:pt x="6585" y="9395"/>
                    <a:pt x="6240" y="9716"/>
                  </a:cubicBezTo>
                  <a:cubicBezTo>
                    <a:pt x="5895" y="9395"/>
                    <a:pt x="5609" y="9002"/>
                    <a:pt x="5430" y="8561"/>
                  </a:cubicBezTo>
                  <a:close/>
                  <a:moveTo>
                    <a:pt x="2470" y="7643"/>
                  </a:moveTo>
                  <a:cubicBezTo>
                    <a:pt x="2693" y="7643"/>
                    <a:pt x="2903" y="7736"/>
                    <a:pt x="3049" y="7882"/>
                  </a:cubicBezTo>
                  <a:cubicBezTo>
                    <a:pt x="3216" y="8049"/>
                    <a:pt x="3323" y="8263"/>
                    <a:pt x="3323" y="8502"/>
                  </a:cubicBezTo>
                  <a:cubicBezTo>
                    <a:pt x="3323" y="8692"/>
                    <a:pt x="3263" y="8859"/>
                    <a:pt x="3144" y="9002"/>
                  </a:cubicBezTo>
                  <a:cubicBezTo>
                    <a:pt x="2954" y="9275"/>
                    <a:pt x="2799" y="9549"/>
                    <a:pt x="2739" y="9847"/>
                  </a:cubicBezTo>
                  <a:lnTo>
                    <a:pt x="2192" y="9847"/>
                  </a:lnTo>
                  <a:cubicBezTo>
                    <a:pt x="2132" y="9537"/>
                    <a:pt x="2001" y="9252"/>
                    <a:pt x="1799" y="9002"/>
                  </a:cubicBezTo>
                  <a:cubicBezTo>
                    <a:pt x="1680" y="8835"/>
                    <a:pt x="1620" y="8656"/>
                    <a:pt x="1620" y="8454"/>
                  </a:cubicBezTo>
                  <a:cubicBezTo>
                    <a:pt x="1644" y="8025"/>
                    <a:pt x="2001" y="7668"/>
                    <a:pt x="2430" y="7644"/>
                  </a:cubicBezTo>
                  <a:cubicBezTo>
                    <a:pt x="2443" y="7644"/>
                    <a:pt x="2457" y="7643"/>
                    <a:pt x="2470" y="7643"/>
                  </a:cubicBezTo>
                  <a:close/>
                  <a:moveTo>
                    <a:pt x="10300" y="8525"/>
                  </a:moveTo>
                  <a:lnTo>
                    <a:pt x="10300" y="10145"/>
                  </a:lnTo>
                  <a:lnTo>
                    <a:pt x="10109" y="10145"/>
                  </a:lnTo>
                  <a:lnTo>
                    <a:pt x="10109" y="8585"/>
                  </a:lnTo>
                  <a:cubicBezTo>
                    <a:pt x="10109" y="8561"/>
                    <a:pt x="10133" y="8525"/>
                    <a:pt x="10169" y="8525"/>
                  </a:cubicBezTo>
                  <a:close/>
                  <a:moveTo>
                    <a:pt x="10788" y="8525"/>
                  </a:moveTo>
                  <a:cubicBezTo>
                    <a:pt x="10824" y="8525"/>
                    <a:pt x="10848" y="8561"/>
                    <a:pt x="10848" y="8585"/>
                  </a:cubicBezTo>
                  <a:lnTo>
                    <a:pt x="10848" y="10145"/>
                  </a:lnTo>
                  <a:lnTo>
                    <a:pt x="10657" y="10145"/>
                  </a:lnTo>
                  <a:lnTo>
                    <a:pt x="10657" y="8525"/>
                  </a:lnTo>
                  <a:close/>
                  <a:moveTo>
                    <a:pt x="2847" y="10252"/>
                  </a:moveTo>
                  <a:lnTo>
                    <a:pt x="2847" y="10323"/>
                  </a:lnTo>
                  <a:lnTo>
                    <a:pt x="2073" y="10323"/>
                  </a:lnTo>
                  <a:lnTo>
                    <a:pt x="2073" y="10252"/>
                  </a:lnTo>
                  <a:close/>
                  <a:moveTo>
                    <a:pt x="2489" y="4013"/>
                  </a:moveTo>
                  <a:lnTo>
                    <a:pt x="2489" y="4013"/>
                  </a:lnTo>
                  <a:cubicBezTo>
                    <a:pt x="2430" y="4287"/>
                    <a:pt x="2394" y="4549"/>
                    <a:pt x="2394" y="4823"/>
                  </a:cubicBezTo>
                  <a:cubicBezTo>
                    <a:pt x="2394" y="6501"/>
                    <a:pt x="3489" y="7930"/>
                    <a:pt x="4990" y="8454"/>
                  </a:cubicBezTo>
                  <a:cubicBezTo>
                    <a:pt x="5180" y="9025"/>
                    <a:pt x="5525" y="9549"/>
                    <a:pt x="5954" y="9966"/>
                  </a:cubicBezTo>
                  <a:cubicBezTo>
                    <a:pt x="5371" y="10383"/>
                    <a:pt x="4644" y="10657"/>
                    <a:pt x="3859" y="10657"/>
                  </a:cubicBezTo>
                  <a:cubicBezTo>
                    <a:pt x="3644" y="10657"/>
                    <a:pt x="3430" y="10645"/>
                    <a:pt x="3216" y="10597"/>
                  </a:cubicBezTo>
                  <a:lnTo>
                    <a:pt x="3216" y="10192"/>
                  </a:lnTo>
                  <a:cubicBezTo>
                    <a:pt x="3216" y="10085"/>
                    <a:pt x="3168" y="10002"/>
                    <a:pt x="3097" y="9942"/>
                  </a:cubicBezTo>
                  <a:cubicBezTo>
                    <a:pt x="3156" y="9680"/>
                    <a:pt x="3263" y="9454"/>
                    <a:pt x="3430" y="9240"/>
                  </a:cubicBezTo>
                  <a:cubicBezTo>
                    <a:pt x="3585" y="9025"/>
                    <a:pt x="3680" y="8775"/>
                    <a:pt x="3680" y="8513"/>
                  </a:cubicBezTo>
                  <a:cubicBezTo>
                    <a:pt x="3680" y="8180"/>
                    <a:pt x="3549" y="7871"/>
                    <a:pt x="3311" y="7632"/>
                  </a:cubicBezTo>
                  <a:cubicBezTo>
                    <a:pt x="3072" y="7416"/>
                    <a:pt x="2769" y="7298"/>
                    <a:pt x="2462" y="7298"/>
                  </a:cubicBezTo>
                  <a:cubicBezTo>
                    <a:pt x="2447" y="7298"/>
                    <a:pt x="2433" y="7298"/>
                    <a:pt x="2418" y="7299"/>
                  </a:cubicBezTo>
                  <a:cubicBezTo>
                    <a:pt x="1787" y="7335"/>
                    <a:pt x="1275" y="7835"/>
                    <a:pt x="1263" y="8466"/>
                  </a:cubicBezTo>
                  <a:cubicBezTo>
                    <a:pt x="1251" y="8752"/>
                    <a:pt x="1346" y="9025"/>
                    <a:pt x="1525" y="9252"/>
                  </a:cubicBezTo>
                  <a:cubicBezTo>
                    <a:pt x="1680" y="9466"/>
                    <a:pt x="1787" y="9704"/>
                    <a:pt x="1846" y="9954"/>
                  </a:cubicBezTo>
                  <a:lnTo>
                    <a:pt x="1799" y="10002"/>
                  </a:lnTo>
                  <a:cubicBezTo>
                    <a:pt x="906" y="9347"/>
                    <a:pt x="382" y="8311"/>
                    <a:pt x="382" y="7204"/>
                  </a:cubicBezTo>
                  <a:cubicBezTo>
                    <a:pt x="382" y="5775"/>
                    <a:pt x="1251" y="4537"/>
                    <a:pt x="2489" y="4013"/>
                  </a:cubicBezTo>
                  <a:close/>
                  <a:moveTo>
                    <a:pt x="2847" y="10680"/>
                  </a:moveTo>
                  <a:lnTo>
                    <a:pt x="2847" y="10788"/>
                  </a:lnTo>
                  <a:lnTo>
                    <a:pt x="2073" y="10788"/>
                  </a:lnTo>
                  <a:lnTo>
                    <a:pt x="2073" y="10680"/>
                  </a:lnTo>
                  <a:close/>
                  <a:moveTo>
                    <a:pt x="10848" y="10526"/>
                  </a:moveTo>
                  <a:lnTo>
                    <a:pt x="10848" y="10728"/>
                  </a:lnTo>
                  <a:cubicBezTo>
                    <a:pt x="10848" y="10764"/>
                    <a:pt x="10824" y="10788"/>
                    <a:pt x="10788" y="10788"/>
                  </a:cubicBezTo>
                  <a:lnTo>
                    <a:pt x="10169" y="10788"/>
                  </a:lnTo>
                  <a:cubicBezTo>
                    <a:pt x="10133" y="10788"/>
                    <a:pt x="10109" y="10764"/>
                    <a:pt x="10109" y="10728"/>
                  </a:cubicBezTo>
                  <a:lnTo>
                    <a:pt x="10109" y="10526"/>
                  </a:lnTo>
                  <a:close/>
                  <a:moveTo>
                    <a:pt x="6228" y="0"/>
                  </a:moveTo>
                  <a:cubicBezTo>
                    <a:pt x="5454" y="0"/>
                    <a:pt x="4823" y="584"/>
                    <a:pt x="4716" y="1310"/>
                  </a:cubicBezTo>
                  <a:cubicBezTo>
                    <a:pt x="4049" y="1596"/>
                    <a:pt x="3466" y="2072"/>
                    <a:pt x="3049" y="2667"/>
                  </a:cubicBezTo>
                  <a:cubicBezTo>
                    <a:pt x="2858" y="2941"/>
                    <a:pt x="2692" y="3263"/>
                    <a:pt x="2597" y="3584"/>
                  </a:cubicBezTo>
                  <a:cubicBezTo>
                    <a:pt x="1084" y="4108"/>
                    <a:pt x="1" y="5537"/>
                    <a:pt x="1" y="7216"/>
                  </a:cubicBezTo>
                  <a:cubicBezTo>
                    <a:pt x="1" y="8502"/>
                    <a:pt x="632" y="9692"/>
                    <a:pt x="1704" y="10407"/>
                  </a:cubicBezTo>
                  <a:lnTo>
                    <a:pt x="1704" y="10847"/>
                  </a:lnTo>
                  <a:cubicBezTo>
                    <a:pt x="1704" y="11026"/>
                    <a:pt x="1846" y="11180"/>
                    <a:pt x="2025" y="11180"/>
                  </a:cubicBezTo>
                  <a:lnTo>
                    <a:pt x="2858" y="11180"/>
                  </a:lnTo>
                  <a:cubicBezTo>
                    <a:pt x="2989" y="11180"/>
                    <a:pt x="3108" y="11097"/>
                    <a:pt x="3156" y="10978"/>
                  </a:cubicBezTo>
                  <a:cubicBezTo>
                    <a:pt x="3382" y="11026"/>
                    <a:pt x="3609" y="11038"/>
                    <a:pt x="3823" y="11038"/>
                  </a:cubicBezTo>
                  <a:cubicBezTo>
                    <a:pt x="4716" y="11038"/>
                    <a:pt x="5549" y="10728"/>
                    <a:pt x="6204" y="10204"/>
                  </a:cubicBezTo>
                  <a:cubicBezTo>
                    <a:pt x="6764" y="10645"/>
                    <a:pt x="7419" y="10919"/>
                    <a:pt x="8157" y="11014"/>
                  </a:cubicBezTo>
                  <a:lnTo>
                    <a:pt x="8169" y="11014"/>
                  </a:lnTo>
                  <a:cubicBezTo>
                    <a:pt x="8264" y="11014"/>
                    <a:pt x="8335" y="10942"/>
                    <a:pt x="8347" y="10847"/>
                  </a:cubicBezTo>
                  <a:cubicBezTo>
                    <a:pt x="8371" y="10740"/>
                    <a:pt x="8288" y="10657"/>
                    <a:pt x="8192" y="10645"/>
                  </a:cubicBezTo>
                  <a:cubicBezTo>
                    <a:pt x="7550" y="10561"/>
                    <a:pt x="6966" y="10323"/>
                    <a:pt x="6490" y="9954"/>
                  </a:cubicBezTo>
                  <a:cubicBezTo>
                    <a:pt x="6918" y="9537"/>
                    <a:pt x="7264" y="9014"/>
                    <a:pt x="7454" y="8442"/>
                  </a:cubicBezTo>
                  <a:cubicBezTo>
                    <a:pt x="8966" y="7918"/>
                    <a:pt x="10050" y="6489"/>
                    <a:pt x="10050" y="4811"/>
                  </a:cubicBezTo>
                  <a:cubicBezTo>
                    <a:pt x="10050" y="4525"/>
                    <a:pt x="10014" y="4251"/>
                    <a:pt x="9955" y="4001"/>
                  </a:cubicBezTo>
                  <a:lnTo>
                    <a:pt x="9955" y="4001"/>
                  </a:lnTo>
                  <a:cubicBezTo>
                    <a:pt x="11193" y="4537"/>
                    <a:pt x="12062" y="5763"/>
                    <a:pt x="12062" y="7192"/>
                  </a:cubicBezTo>
                  <a:cubicBezTo>
                    <a:pt x="12062" y="8037"/>
                    <a:pt x="11741" y="8859"/>
                    <a:pt x="11181" y="9490"/>
                  </a:cubicBezTo>
                  <a:lnTo>
                    <a:pt x="11181" y="8597"/>
                  </a:lnTo>
                  <a:cubicBezTo>
                    <a:pt x="11181" y="8466"/>
                    <a:pt x="11109" y="8335"/>
                    <a:pt x="11002" y="8263"/>
                  </a:cubicBezTo>
                  <a:lnTo>
                    <a:pt x="10717" y="7644"/>
                  </a:lnTo>
                  <a:cubicBezTo>
                    <a:pt x="10669" y="7549"/>
                    <a:pt x="10574" y="7466"/>
                    <a:pt x="10455" y="7466"/>
                  </a:cubicBezTo>
                  <a:cubicBezTo>
                    <a:pt x="10336" y="7466"/>
                    <a:pt x="10228" y="7525"/>
                    <a:pt x="10181" y="7644"/>
                  </a:cubicBezTo>
                  <a:lnTo>
                    <a:pt x="9895" y="8263"/>
                  </a:lnTo>
                  <a:cubicBezTo>
                    <a:pt x="9800" y="8335"/>
                    <a:pt x="9716" y="8466"/>
                    <a:pt x="9716" y="8597"/>
                  </a:cubicBezTo>
                  <a:lnTo>
                    <a:pt x="9716" y="10478"/>
                  </a:lnTo>
                  <a:cubicBezTo>
                    <a:pt x="9466" y="10561"/>
                    <a:pt x="9216" y="10621"/>
                    <a:pt x="8943" y="10645"/>
                  </a:cubicBezTo>
                  <a:cubicBezTo>
                    <a:pt x="8847" y="10657"/>
                    <a:pt x="8764" y="10740"/>
                    <a:pt x="8788" y="10835"/>
                  </a:cubicBezTo>
                  <a:cubicBezTo>
                    <a:pt x="8800" y="10919"/>
                    <a:pt x="8871" y="11002"/>
                    <a:pt x="8966" y="11002"/>
                  </a:cubicBezTo>
                  <a:lnTo>
                    <a:pt x="8978" y="11002"/>
                  </a:lnTo>
                  <a:cubicBezTo>
                    <a:pt x="9228" y="10966"/>
                    <a:pt x="9478" y="10919"/>
                    <a:pt x="9740" y="10847"/>
                  </a:cubicBezTo>
                  <a:cubicBezTo>
                    <a:pt x="9776" y="11026"/>
                    <a:pt x="9943" y="11157"/>
                    <a:pt x="10133" y="11157"/>
                  </a:cubicBezTo>
                  <a:lnTo>
                    <a:pt x="10764" y="11157"/>
                  </a:lnTo>
                  <a:cubicBezTo>
                    <a:pt x="11002" y="11157"/>
                    <a:pt x="11193" y="10966"/>
                    <a:pt x="11193" y="10728"/>
                  </a:cubicBezTo>
                  <a:lnTo>
                    <a:pt x="11193" y="10014"/>
                  </a:lnTo>
                  <a:cubicBezTo>
                    <a:pt x="12002" y="9287"/>
                    <a:pt x="12455" y="8263"/>
                    <a:pt x="12455" y="7192"/>
                  </a:cubicBezTo>
                  <a:cubicBezTo>
                    <a:pt x="12455" y="5501"/>
                    <a:pt x="11371" y="4072"/>
                    <a:pt x="9871" y="3560"/>
                  </a:cubicBezTo>
                  <a:cubicBezTo>
                    <a:pt x="9740" y="3168"/>
                    <a:pt x="9538" y="2798"/>
                    <a:pt x="9276" y="2465"/>
                  </a:cubicBezTo>
                  <a:cubicBezTo>
                    <a:pt x="9242" y="2425"/>
                    <a:pt x="9189" y="2403"/>
                    <a:pt x="9137" y="2403"/>
                  </a:cubicBezTo>
                  <a:cubicBezTo>
                    <a:pt x="9097" y="2403"/>
                    <a:pt x="9057" y="2416"/>
                    <a:pt x="9026" y="2441"/>
                  </a:cubicBezTo>
                  <a:cubicBezTo>
                    <a:pt x="8943" y="2501"/>
                    <a:pt x="8931" y="2620"/>
                    <a:pt x="8990" y="2691"/>
                  </a:cubicBezTo>
                  <a:cubicBezTo>
                    <a:pt x="9169" y="2929"/>
                    <a:pt x="9324" y="3168"/>
                    <a:pt x="9443" y="3441"/>
                  </a:cubicBezTo>
                  <a:cubicBezTo>
                    <a:pt x="9169" y="3382"/>
                    <a:pt x="8907" y="3346"/>
                    <a:pt x="8621" y="3346"/>
                  </a:cubicBezTo>
                  <a:cubicBezTo>
                    <a:pt x="7728" y="3346"/>
                    <a:pt x="6895" y="3656"/>
                    <a:pt x="6240" y="4180"/>
                  </a:cubicBezTo>
                  <a:cubicBezTo>
                    <a:pt x="5930" y="3930"/>
                    <a:pt x="5573" y="3739"/>
                    <a:pt x="5192" y="3584"/>
                  </a:cubicBezTo>
                  <a:cubicBezTo>
                    <a:pt x="5175" y="3580"/>
                    <a:pt x="5158" y="3577"/>
                    <a:pt x="5140" y="3577"/>
                  </a:cubicBezTo>
                  <a:cubicBezTo>
                    <a:pt x="5068" y="3577"/>
                    <a:pt x="4992" y="3615"/>
                    <a:pt x="4954" y="3691"/>
                  </a:cubicBezTo>
                  <a:cubicBezTo>
                    <a:pt x="4930" y="3775"/>
                    <a:pt x="4978" y="3882"/>
                    <a:pt x="5061" y="3930"/>
                  </a:cubicBezTo>
                  <a:cubicBezTo>
                    <a:pt x="5394" y="4049"/>
                    <a:pt x="5692" y="4215"/>
                    <a:pt x="5954" y="4418"/>
                  </a:cubicBezTo>
                  <a:cubicBezTo>
                    <a:pt x="5228" y="5120"/>
                    <a:pt x="4775" y="6096"/>
                    <a:pt x="4775" y="7192"/>
                  </a:cubicBezTo>
                  <a:cubicBezTo>
                    <a:pt x="4775" y="7466"/>
                    <a:pt x="4811" y="7740"/>
                    <a:pt x="4871" y="7990"/>
                  </a:cubicBezTo>
                  <a:cubicBezTo>
                    <a:pt x="3632" y="7454"/>
                    <a:pt x="2775" y="6239"/>
                    <a:pt x="2775" y="4811"/>
                  </a:cubicBezTo>
                  <a:cubicBezTo>
                    <a:pt x="2775" y="4477"/>
                    <a:pt x="2811" y="4156"/>
                    <a:pt x="2906" y="3858"/>
                  </a:cubicBezTo>
                  <a:cubicBezTo>
                    <a:pt x="3204" y="3763"/>
                    <a:pt x="3525" y="3715"/>
                    <a:pt x="3859" y="3715"/>
                  </a:cubicBezTo>
                  <a:cubicBezTo>
                    <a:pt x="4025" y="3715"/>
                    <a:pt x="4168" y="3739"/>
                    <a:pt x="4335" y="3751"/>
                  </a:cubicBezTo>
                  <a:cubicBezTo>
                    <a:pt x="4342" y="3752"/>
                    <a:pt x="4349" y="3752"/>
                    <a:pt x="4356" y="3752"/>
                  </a:cubicBezTo>
                  <a:cubicBezTo>
                    <a:pt x="4444" y="3752"/>
                    <a:pt x="4526" y="3684"/>
                    <a:pt x="4537" y="3596"/>
                  </a:cubicBezTo>
                  <a:cubicBezTo>
                    <a:pt x="4549" y="3501"/>
                    <a:pt x="4478" y="3406"/>
                    <a:pt x="4394" y="3394"/>
                  </a:cubicBezTo>
                  <a:cubicBezTo>
                    <a:pt x="4216" y="3358"/>
                    <a:pt x="4049" y="3358"/>
                    <a:pt x="3870" y="3358"/>
                  </a:cubicBezTo>
                  <a:cubicBezTo>
                    <a:pt x="3585" y="3358"/>
                    <a:pt x="3323" y="3394"/>
                    <a:pt x="3049" y="3453"/>
                  </a:cubicBezTo>
                  <a:cubicBezTo>
                    <a:pt x="3144" y="3239"/>
                    <a:pt x="3239" y="3048"/>
                    <a:pt x="3382" y="2858"/>
                  </a:cubicBezTo>
                  <a:cubicBezTo>
                    <a:pt x="3716" y="2346"/>
                    <a:pt x="4192" y="1953"/>
                    <a:pt x="4728" y="1691"/>
                  </a:cubicBezTo>
                  <a:cubicBezTo>
                    <a:pt x="4835" y="2441"/>
                    <a:pt x="5466" y="3025"/>
                    <a:pt x="6240" y="3025"/>
                  </a:cubicBezTo>
                  <a:cubicBezTo>
                    <a:pt x="7014" y="3025"/>
                    <a:pt x="7657" y="2441"/>
                    <a:pt x="7740" y="1691"/>
                  </a:cubicBezTo>
                  <a:cubicBezTo>
                    <a:pt x="7990" y="1810"/>
                    <a:pt x="8228" y="1977"/>
                    <a:pt x="8454" y="2156"/>
                  </a:cubicBezTo>
                  <a:cubicBezTo>
                    <a:pt x="8490" y="2191"/>
                    <a:pt x="8526" y="2203"/>
                    <a:pt x="8573" y="2203"/>
                  </a:cubicBezTo>
                  <a:cubicBezTo>
                    <a:pt x="8633" y="2203"/>
                    <a:pt x="8681" y="2191"/>
                    <a:pt x="8704" y="2144"/>
                  </a:cubicBezTo>
                  <a:cubicBezTo>
                    <a:pt x="8764" y="2072"/>
                    <a:pt x="8764" y="1953"/>
                    <a:pt x="8681" y="1894"/>
                  </a:cubicBezTo>
                  <a:cubicBezTo>
                    <a:pt x="8395" y="1655"/>
                    <a:pt x="8073" y="1453"/>
                    <a:pt x="7728" y="1310"/>
                  </a:cubicBezTo>
                  <a:cubicBezTo>
                    <a:pt x="7621" y="560"/>
                    <a:pt x="7002" y="0"/>
                    <a:pt x="6228" y="0"/>
                  </a:cubicBezTo>
                  <a:close/>
                </a:path>
              </a:pathLst>
            </a:custGeom>
            <a:solidFill>
              <a:srgbClr val="262626"/>
            </a:solidFill>
            <a:ln cap="flat" cmpd="sng" w="9525">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1"/>
            <p:cNvSpPr/>
            <p:nvPr/>
          </p:nvSpPr>
          <p:spPr>
            <a:xfrm>
              <a:off x="2057770" y="4294553"/>
              <a:ext cx="22741" cy="35622"/>
            </a:xfrm>
            <a:custGeom>
              <a:rect b="b" l="l" r="r" t="t"/>
              <a:pathLst>
                <a:path extrusionOk="0" h="1120" w="715">
                  <a:moveTo>
                    <a:pt x="191" y="0"/>
                  </a:moveTo>
                  <a:cubicBezTo>
                    <a:pt x="84" y="0"/>
                    <a:pt x="12" y="72"/>
                    <a:pt x="12" y="179"/>
                  </a:cubicBezTo>
                  <a:lnTo>
                    <a:pt x="12" y="941"/>
                  </a:lnTo>
                  <a:cubicBezTo>
                    <a:pt x="0" y="1036"/>
                    <a:pt x="84" y="1119"/>
                    <a:pt x="191" y="1119"/>
                  </a:cubicBezTo>
                  <a:lnTo>
                    <a:pt x="536" y="1119"/>
                  </a:lnTo>
                  <a:cubicBezTo>
                    <a:pt x="631" y="1119"/>
                    <a:pt x="715" y="1036"/>
                    <a:pt x="715" y="941"/>
                  </a:cubicBezTo>
                  <a:cubicBezTo>
                    <a:pt x="715" y="834"/>
                    <a:pt x="631" y="750"/>
                    <a:pt x="536" y="750"/>
                  </a:cubicBezTo>
                  <a:lnTo>
                    <a:pt x="369" y="750"/>
                  </a:lnTo>
                  <a:lnTo>
                    <a:pt x="369" y="179"/>
                  </a:lnTo>
                  <a:cubicBezTo>
                    <a:pt x="369" y="72"/>
                    <a:pt x="298" y="0"/>
                    <a:pt x="191" y="0"/>
                  </a:cubicBezTo>
                  <a:close/>
                </a:path>
              </a:pathLst>
            </a:custGeom>
            <a:solidFill>
              <a:srgbClr val="262626"/>
            </a:solidFill>
            <a:ln cap="flat" cmpd="sng" w="9525">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1"/>
            <p:cNvSpPr/>
            <p:nvPr/>
          </p:nvSpPr>
          <p:spPr>
            <a:xfrm>
              <a:off x="2048292" y="4456250"/>
              <a:ext cx="30724" cy="64055"/>
            </a:xfrm>
            <a:custGeom>
              <a:rect b="b" l="l" r="r" t="t"/>
              <a:pathLst>
                <a:path extrusionOk="0" h="2014" w="966">
                  <a:moveTo>
                    <a:pt x="477" y="0"/>
                  </a:moveTo>
                  <a:cubicBezTo>
                    <a:pt x="370" y="0"/>
                    <a:pt x="298" y="84"/>
                    <a:pt x="298" y="179"/>
                  </a:cubicBezTo>
                  <a:lnTo>
                    <a:pt x="298" y="262"/>
                  </a:lnTo>
                  <a:cubicBezTo>
                    <a:pt x="120" y="334"/>
                    <a:pt x="1" y="512"/>
                    <a:pt x="1" y="703"/>
                  </a:cubicBezTo>
                  <a:cubicBezTo>
                    <a:pt x="1" y="977"/>
                    <a:pt x="215" y="1191"/>
                    <a:pt x="489" y="1191"/>
                  </a:cubicBezTo>
                  <a:cubicBezTo>
                    <a:pt x="560" y="1191"/>
                    <a:pt x="608" y="1250"/>
                    <a:pt x="608" y="1310"/>
                  </a:cubicBezTo>
                  <a:cubicBezTo>
                    <a:pt x="608" y="1381"/>
                    <a:pt x="548" y="1429"/>
                    <a:pt x="489" y="1429"/>
                  </a:cubicBezTo>
                  <a:cubicBezTo>
                    <a:pt x="441" y="1429"/>
                    <a:pt x="394" y="1405"/>
                    <a:pt x="382" y="1358"/>
                  </a:cubicBezTo>
                  <a:cubicBezTo>
                    <a:pt x="346" y="1287"/>
                    <a:pt x="284" y="1249"/>
                    <a:pt x="216" y="1249"/>
                  </a:cubicBezTo>
                  <a:cubicBezTo>
                    <a:pt x="192" y="1249"/>
                    <a:pt x="168" y="1253"/>
                    <a:pt x="144" y="1262"/>
                  </a:cubicBezTo>
                  <a:cubicBezTo>
                    <a:pt x="60" y="1310"/>
                    <a:pt x="13" y="1417"/>
                    <a:pt x="60" y="1500"/>
                  </a:cubicBezTo>
                  <a:cubicBezTo>
                    <a:pt x="120" y="1608"/>
                    <a:pt x="203" y="1703"/>
                    <a:pt x="310" y="1739"/>
                  </a:cubicBezTo>
                  <a:lnTo>
                    <a:pt x="310" y="1834"/>
                  </a:lnTo>
                  <a:cubicBezTo>
                    <a:pt x="310" y="1941"/>
                    <a:pt x="382" y="2012"/>
                    <a:pt x="489" y="2012"/>
                  </a:cubicBezTo>
                  <a:cubicBezTo>
                    <a:pt x="495" y="2013"/>
                    <a:pt x="501" y="2014"/>
                    <a:pt x="507" y="2014"/>
                  </a:cubicBezTo>
                  <a:cubicBezTo>
                    <a:pt x="586" y="2014"/>
                    <a:pt x="667" y="1945"/>
                    <a:pt x="667" y="1846"/>
                  </a:cubicBezTo>
                  <a:lnTo>
                    <a:pt x="667" y="1762"/>
                  </a:lnTo>
                  <a:cubicBezTo>
                    <a:pt x="846" y="1691"/>
                    <a:pt x="965" y="1512"/>
                    <a:pt x="965" y="1310"/>
                  </a:cubicBezTo>
                  <a:cubicBezTo>
                    <a:pt x="965" y="1048"/>
                    <a:pt x="739" y="822"/>
                    <a:pt x="477" y="822"/>
                  </a:cubicBezTo>
                  <a:cubicBezTo>
                    <a:pt x="394" y="822"/>
                    <a:pt x="358" y="762"/>
                    <a:pt x="358" y="703"/>
                  </a:cubicBezTo>
                  <a:cubicBezTo>
                    <a:pt x="358" y="631"/>
                    <a:pt x="417" y="584"/>
                    <a:pt x="477" y="584"/>
                  </a:cubicBezTo>
                  <a:cubicBezTo>
                    <a:pt x="513" y="584"/>
                    <a:pt x="548" y="596"/>
                    <a:pt x="572" y="643"/>
                  </a:cubicBezTo>
                  <a:cubicBezTo>
                    <a:pt x="608" y="700"/>
                    <a:pt x="660" y="727"/>
                    <a:pt x="717" y="727"/>
                  </a:cubicBezTo>
                  <a:cubicBezTo>
                    <a:pt x="755" y="727"/>
                    <a:pt x="796" y="715"/>
                    <a:pt x="834" y="691"/>
                  </a:cubicBezTo>
                  <a:cubicBezTo>
                    <a:pt x="917" y="631"/>
                    <a:pt x="929" y="524"/>
                    <a:pt x="870" y="441"/>
                  </a:cubicBezTo>
                  <a:cubicBezTo>
                    <a:pt x="810" y="357"/>
                    <a:pt x="739" y="286"/>
                    <a:pt x="656" y="262"/>
                  </a:cubicBezTo>
                  <a:lnTo>
                    <a:pt x="656" y="179"/>
                  </a:lnTo>
                  <a:cubicBezTo>
                    <a:pt x="656" y="84"/>
                    <a:pt x="572" y="0"/>
                    <a:pt x="477" y="0"/>
                  </a:cubicBezTo>
                  <a:close/>
                </a:path>
              </a:pathLst>
            </a:custGeom>
            <a:solidFill>
              <a:srgbClr val="262626"/>
            </a:solidFill>
            <a:ln cap="flat" cmpd="sng" w="9525">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1"/>
            <p:cNvSpPr/>
            <p:nvPr/>
          </p:nvSpPr>
          <p:spPr>
            <a:xfrm>
              <a:off x="1898713" y="4487196"/>
              <a:ext cx="17461" cy="16030"/>
            </a:xfrm>
            <a:custGeom>
              <a:rect b="b" l="l" r="r" t="t"/>
              <a:pathLst>
                <a:path extrusionOk="0" h="504" w="549">
                  <a:moveTo>
                    <a:pt x="193" y="1"/>
                  </a:moveTo>
                  <a:cubicBezTo>
                    <a:pt x="147" y="1"/>
                    <a:pt x="102" y="21"/>
                    <a:pt x="72" y="63"/>
                  </a:cubicBezTo>
                  <a:cubicBezTo>
                    <a:pt x="1" y="135"/>
                    <a:pt x="1" y="254"/>
                    <a:pt x="72" y="313"/>
                  </a:cubicBezTo>
                  <a:lnTo>
                    <a:pt x="203" y="444"/>
                  </a:lnTo>
                  <a:cubicBezTo>
                    <a:pt x="227" y="480"/>
                    <a:pt x="298" y="504"/>
                    <a:pt x="334" y="504"/>
                  </a:cubicBezTo>
                  <a:cubicBezTo>
                    <a:pt x="382" y="504"/>
                    <a:pt x="429" y="492"/>
                    <a:pt x="465" y="444"/>
                  </a:cubicBezTo>
                  <a:cubicBezTo>
                    <a:pt x="548" y="373"/>
                    <a:pt x="548" y="254"/>
                    <a:pt x="465" y="194"/>
                  </a:cubicBezTo>
                  <a:lnTo>
                    <a:pt x="322" y="63"/>
                  </a:lnTo>
                  <a:cubicBezTo>
                    <a:pt x="286" y="21"/>
                    <a:pt x="239" y="1"/>
                    <a:pt x="193" y="1"/>
                  </a:cubicBezTo>
                  <a:close/>
                </a:path>
              </a:pathLst>
            </a:custGeom>
            <a:solidFill>
              <a:srgbClr val="262626"/>
            </a:solidFill>
            <a:ln cap="flat" cmpd="sng" w="9525">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1"/>
            <p:cNvSpPr/>
            <p:nvPr/>
          </p:nvSpPr>
          <p:spPr>
            <a:xfrm>
              <a:off x="1887740" y="4502494"/>
              <a:ext cx="19337" cy="13231"/>
            </a:xfrm>
            <a:custGeom>
              <a:rect b="b" l="l" r="r" t="t"/>
              <a:pathLst>
                <a:path extrusionOk="0" h="416" w="608">
                  <a:moveTo>
                    <a:pt x="190" y="0"/>
                  </a:moveTo>
                  <a:cubicBezTo>
                    <a:pt x="112" y="0"/>
                    <a:pt x="53" y="56"/>
                    <a:pt x="24" y="142"/>
                  </a:cubicBezTo>
                  <a:cubicBezTo>
                    <a:pt x="0" y="249"/>
                    <a:pt x="60" y="332"/>
                    <a:pt x="155" y="368"/>
                  </a:cubicBezTo>
                  <a:lnTo>
                    <a:pt x="358" y="416"/>
                  </a:lnTo>
                  <a:lnTo>
                    <a:pt x="405" y="416"/>
                  </a:lnTo>
                  <a:cubicBezTo>
                    <a:pt x="477" y="416"/>
                    <a:pt x="548" y="356"/>
                    <a:pt x="572" y="273"/>
                  </a:cubicBezTo>
                  <a:cubicBezTo>
                    <a:pt x="608" y="189"/>
                    <a:pt x="548" y="82"/>
                    <a:pt x="441" y="58"/>
                  </a:cubicBezTo>
                  <a:lnTo>
                    <a:pt x="250" y="11"/>
                  </a:lnTo>
                  <a:cubicBezTo>
                    <a:pt x="229" y="4"/>
                    <a:pt x="209" y="0"/>
                    <a:pt x="190" y="0"/>
                  </a:cubicBezTo>
                  <a:close/>
                </a:path>
              </a:pathLst>
            </a:custGeom>
            <a:solidFill>
              <a:srgbClr val="262626"/>
            </a:solidFill>
            <a:ln cap="flat" cmpd="sng" w="9525">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1"/>
            <p:cNvSpPr/>
            <p:nvPr/>
          </p:nvSpPr>
          <p:spPr>
            <a:xfrm>
              <a:off x="1913852" y="4477019"/>
              <a:ext cx="13676" cy="17874"/>
            </a:xfrm>
            <a:custGeom>
              <a:rect b="b" l="l" r="r" t="t"/>
              <a:pathLst>
                <a:path extrusionOk="0" h="562" w="430">
                  <a:moveTo>
                    <a:pt x="175" y="0"/>
                  </a:moveTo>
                  <a:cubicBezTo>
                    <a:pt x="165" y="0"/>
                    <a:pt x="155" y="1"/>
                    <a:pt x="144" y="2"/>
                  </a:cubicBezTo>
                  <a:cubicBezTo>
                    <a:pt x="37" y="38"/>
                    <a:pt x="1" y="121"/>
                    <a:pt x="13" y="228"/>
                  </a:cubicBezTo>
                  <a:lnTo>
                    <a:pt x="60" y="419"/>
                  </a:lnTo>
                  <a:cubicBezTo>
                    <a:pt x="72" y="502"/>
                    <a:pt x="144" y="562"/>
                    <a:pt x="239" y="562"/>
                  </a:cubicBezTo>
                  <a:lnTo>
                    <a:pt x="275" y="562"/>
                  </a:lnTo>
                  <a:cubicBezTo>
                    <a:pt x="382" y="526"/>
                    <a:pt x="430" y="443"/>
                    <a:pt x="418" y="335"/>
                  </a:cubicBezTo>
                  <a:lnTo>
                    <a:pt x="370" y="145"/>
                  </a:lnTo>
                  <a:cubicBezTo>
                    <a:pt x="338" y="49"/>
                    <a:pt x="267" y="0"/>
                    <a:pt x="175" y="0"/>
                  </a:cubicBezTo>
                  <a:close/>
                </a:path>
              </a:pathLst>
            </a:custGeom>
            <a:solidFill>
              <a:srgbClr val="262626"/>
            </a:solidFill>
            <a:ln cap="flat" cmpd="sng" w="9525">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2" name="Google Shape;482;p61"/>
          <p:cNvPicPr preferRelativeResize="0"/>
          <p:nvPr/>
        </p:nvPicPr>
        <p:blipFill>
          <a:blip r:embed="rId4">
            <a:alphaModFix/>
          </a:blip>
          <a:stretch>
            <a:fillRect/>
          </a:stretch>
        </p:blipFill>
        <p:spPr>
          <a:xfrm>
            <a:off x="915400" y="1719644"/>
            <a:ext cx="1053115" cy="103634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2"/>
          <p:cNvSpPr txBox="1"/>
          <p:nvPr>
            <p:ph idx="12" type="sldNum"/>
          </p:nvPr>
        </p:nvSpPr>
        <p:spPr>
          <a:xfrm>
            <a:off x="8595308" y="4749892"/>
            <a:ext cx="548700" cy="3936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2"/>
                </a:solidFill>
                <a:latin typeface="Open Sans"/>
                <a:ea typeface="Open Sans"/>
                <a:cs typeface="Open Sans"/>
                <a:sym typeface="Open Sans"/>
              </a:rPr>
              <a:t>‹#›</a:t>
            </a:fld>
            <a:endParaRPr>
              <a:solidFill>
                <a:schemeClr val="dk2"/>
              </a:solidFill>
              <a:latin typeface="Open Sans"/>
              <a:ea typeface="Open Sans"/>
              <a:cs typeface="Open Sans"/>
              <a:sym typeface="Open Sans"/>
            </a:endParaRPr>
          </a:p>
        </p:txBody>
      </p:sp>
      <p:sp>
        <p:nvSpPr>
          <p:cNvPr id="488" name="Google Shape;488;p62"/>
          <p:cNvSpPr txBox="1"/>
          <p:nvPr>
            <p:ph idx="4294967295" type="title"/>
          </p:nvPr>
        </p:nvSpPr>
        <p:spPr>
          <a:xfrm>
            <a:off x="252025" y="1235250"/>
            <a:ext cx="8481600" cy="2673000"/>
          </a:xfrm>
          <a:prstGeom prst="rect">
            <a:avLst/>
          </a:prstGeom>
          <a:ln>
            <a:noFill/>
          </a:ln>
        </p:spPr>
        <p:txBody>
          <a:bodyPr anchorCtr="0" anchor="t" bIns="91425" lIns="91425" spcFirstLastPara="1" rIns="91425" wrap="square" tIns="91425">
            <a:normAutofit/>
          </a:bodyPr>
          <a:lstStyle/>
          <a:p>
            <a:pPr indent="0" lvl="0" marL="0" rtl="0" algn="just">
              <a:lnSpc>
                <a:spcPct val="150000"/>
              </a:lnSpc>
              <a:spcBef>
                <a:spcPts val="0"/>
              </a:spcBef>
              <a:spcAft>
                <a:spcPts val="0"/>
              </a:spcAft>
              <a:buNone/>
            </a:pPr>
            <a:r>
              <a:rPr b="0" lang="en" sz="2300">
                <a:solidFill>
                  <a:schemeClr val="dk2"/>
                </a:solidFill>
                <a:highlight>
                  <a:srgbClr val="FFFFFF"/>
                </a:highlight>
                <a:latin typeface="Calibri"/>
                <a:ea typeface="Calibri"/>
                <a:cs typeface="Calibri"/>
                <a:sym typeface="Calibri"/>
              </a:rPr>
              <a:t>In alignment with Nation’s vision and involve young people in solving community problems,  government of Andhra Pradesh launched </a:t>
            </a:r>
            <a:r>
              <a:rPr lang="en" sz="2300">
                <a:highlight>
                  <a:srgbClr val="FFFFFF"/>
                </a:highlight>
                <a:latin typeface="Calibri"/>
                <a:ea typeface="Calibri"/>
                <a:cs typeface="Calibri"/>
                <a:sym typeface="Calibri"/>
              </a:rPr>
              <a:t>Community Development Program</a:t>
            </a:r>
            <a:r>
              <a:rPr b="0" lang="en" sz="2300">
                <a:solidFill>
                  <a:schemeClr val="dk2"/>
                </a:solidFill>
                <a:highlight>
                  <a:srgbClr val="FFFFFF"/>
                </a:highlight>
                <a:latin typeface="Calibri"/>
                <a:ea typeface="Calibri"/>
                <a:cs typeface="Calibri"/>
                <a:sym typeface="Calibri"/>
              </a:rPr>
              <a:t> to drive positive change in the communities. </a:t>
            </a:r>
            <a:endParaRPr b="0" sz="2300">
              <a:solidFill>
                <a:schemeClr val="dk2"/>
              </a:solidFill>
              <a:highlight>
                <a:srgbClr val="FFFFFF"/>
              </a:highlight>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3"/>
          <p:cNvSpPr txBox="1"/>
          <p:nvPr>
            <p:ph type="title"/>
          </p:nvPr>
        </p:nvSpPr>
        <p:spPr>
          <a:xfrm>
            <a:off x="311700" y="151550"/>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840">
                <a:latin typeface="Calibri"/>
                <a:ea typeface="Calibri"/>
                <a:cs typeface="Calibri"/>
                <a:sym typeface="Calibri"/>
              </a:rPr>
              <a:t>Objectives</a:t>
            </a:r>
            <a:endParaRPr sz="2840">
              <a:latin typeface="Calibri"/>
              <a:ea typeface="Calibri"/>
              <a:cs typeface="Calibri"/>
              <a:sym typeface="Calibri"/>
            </a:endParaRPr>
          </a:p>
        </p:txBody>
      </p:sp>
      <p:pic>
        <p:nvPicPr>
          <p:cNvPr id="494" name="Google Shape;494;p63"/>
          <p:cNvPicPr preferRelativeResize="0"/>
          <p:nvPr/>
        </p:nvPicPr>
        <p:blipFill>
          <a:blip r:embed="rId3">
            <a:alphaModFix/>
          </a:blip>
          <a:stretch>
            <a:fillRect/>
          </a:stretch>
        </p:blipFill>
        <p:spPr>
          <a:xfrm>
            <a:off x="3504188" y="1164500"/>
            <a:ext cx="1219200" cy="1219200"/>
          </a:xfrm>
          <a:prstGeom prst="rect">
            <a:avLst/>
          </a:prstGeom>
          <a:noFill/>
          <a:ln>
            <a:noFill/>
          </a:ln>
        </p:spPr>
      </p:pic>
      <p:sp>
        <p:nvSpPr>
          <p:cNvPr id="495" name="Google Shape;495;p63"/>
          <p:cNvSpPr txBox="1"/>
          <p:nvPr/>
        </p:nvSpPr>
        <p:spPr>
          <a:xfrm>
            <a:off x="3137138" y="2621900"/>
            <a:ext cx="1820400" cy="116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chemeClr val="dk2"/>
                </a:solidFill>
                <a:latin typeface="Calibri"/>
                <a:ea typeface="Calibri"/>
                <a:cs typeface="Calibri"/>
                <a:sym typeface="Calibri"/>
              </a:rPr>
              <a:t>Help students understand realities of the communities </a:t>
            </a:r>
            <a:endParaRPr sz="1600">
              <a:solidFill>
                <a:schemeClr val="dk2"/>
              </a:solidFill>
              <a:latin typeface="Calibri"/>
              <a:ea typeface="Calibri"/>
              <a:cs typeface="Calibri"/>
              <a:sym typeface="Calibri"/>
            </a:endParaRPr>
          </a:p>
        </p:txBody>
      </p:sp>
      <p:pic>
        <p:nvPicPr>
          <p:cNvPr id="496" name="Google Shape;496;p63"/>
          <p:cNvPicPr preferRelativeResize="0"/>
          <p:nvPr/>
        </p:nvPicPr>
        <p:blipFill>
          <a:blip r:embed="rId4">
            <a:alphaModFix/>
          </a:blip>
          <a:stretch>
            <a:fillRect/>
          </a:stretch>
        </p:blipFill>
        <p:spPr>
          <a:xfrm>
            <a:off x="751288" y="1152425"/>
            <a:ext cx="1219200" cy="1219200"/>
          </a:xfrm>
          <a:prstGeom prst="rect">
            <a:avLst/>
          </a:prstGeom>
          <a:noFill/>
          <a:ln>
            <a:noFill/>
          </a:ln>
        </p:spPr>
      </p:pic>
      <p:sp>
        <p:nvSpPr>
          <p:cNvPr id="497" name="Google Shape;497;p63"/>
          <p:cNvSpPr txBox="1"/>
          <p:nvPr/>
        </p:nvSpPr>
        <p:spPr>
          <a:xfrm>
            <a:off x="349938" y="2665100"/>
            <a:ext cx="2526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latin typeface="Calibri"/>
                <a:ea typeface="Calibri"/>
                <a:cs typeface="Calibri"/>
                <a:sym typeface="Calibri"/>
              </a:rPr>
              <a:t>Sensitise students with living conditions of people around them</a:t>
            </a:r>
            <a:endParaRPr sz="1600">
              <a:solidFill>
                <a:schemeClr val="dk2"/>
              </a:solidFill>
              <a:latin typeface="Calibri"/>
              <a:ea typeface="Calibri"/>
              <a:cs typeface="Calibri"/>
              <a:sym typeface="Calibri"/>
            </a:endParaRPr>
          </a:p>
        </p:txBody>
      </p:sp>
      <p:pic>
        <p:nvPicPr>
          <p:cNvPr id="498" name="Google Shape;498;p63"/>
          <p:cNvPicPr preferRelativeResize="0"/>
          <p:nvPr/>
        </p:nvPicPr>
        <p:blipFill>
          <a:blip r:embed="rId5">
            <a:alphaModFix/>
          </a:blip>
          <a:stretch>
            <a:fillRect/>
          </a:stretch>
        </p:blipFill>
        <p:spPr>
          <a:xfrm>
            <a:off x="6591788" y="1228625"/>
            <a:ext cx="1219200" cy="1219200"/>
          </a:xfrm>
          <a:prstGeom prst="rect">
            <a:avLst/>
          </a:prstGeom>
          <a:noFill/>
          <a:ln>
            <a:noFill/>
          </a:ln>
        </p:spPr>
      </p:pic>
      <p:sp>
        <p:nvSpPr>
          <p:cNvPr id="499" name="Google Shape;499;p63"/>
          <p:cNvSpPr txBox="1"/>
          <p:nvPr/>
        </p:nvSpPr>
        <p:spPr>
          <a:xfrm>
            <a:off x="5857663" y="2665100"/>
            <a:ext cx="2936400" cy="2368200"/>
          </a:xfrm>
          <a:prstGeom prst="rect">
            <a:avLst/>
          </a:prstGeom>
          <a:noFill/>
          <a:ln>
            <a:noFill/>
          </a:ln>
        </p:spPr>
        <p:txBody>
          <a:bodyPr anchorCtr="0" anchor="t" bIns="91425" lIns="91425" spcFirstLastPara="1" rIns="91425" wrap="square" tIns="91425">
            <a:spAutoFit/>
          </a:bodyPr>
          <a:lstStyle/>
          <a:p>
            <a:pPr indent="0" lvl="0" marL="0" rtl="0" algn="just">
              <a:lnSpc>
                <a:spcPct val="144000"/>
              </a:lnSpc>
              <a:spcBef>
                <a:spcPts val="0"/>
              </a:spcBef>
              <a:spcAft>
                <a:spcPts val="0"/>
              </a:spcAft>
              <a:buNone/>
            </a:pPr>
            <a:r>
              <a:rPr lang="en" sz="1600">
                <a:solidFill>
                  <a:schemeClr val="dk2"/>
                </a:solidFill>
                <a:latin typeface="Calibri"/>
                <a:ea typeface="Calibri"/>
                <a:cs typeface="Calibri"/>
                <a:sym typeface="Calibri"/>
              </a:rPr>
              <a:t>Bring an attitudinal change in the students and help them</a:t>
            </a:r>
            <a:endParaRPr sz="1600">
              <a:solidFill>
                <a:schemeClr val="dk2"/>
              </a:solidFill>
              <a:latin typeface="Calibri"/>
              <a:ea typeface="Calibri"/>
              <a:cs typeface="Calibri"/>
              <a:sym typeface="Calibri"/>
            </a:endParaRPr>
          </a:p>
          <a:p>
            <a:pPr indent="0" lvl="0" marL="0" rtl="0" algn="just">
              <a:lnSpc>
                <a:spcPct val="144000"/>
              </a:lnSpc>
              <a:spcBef>
                <a:spcPts val="0"/>
              </a:spcBef>
              <a:spcAft>
                <a:spcPts val="0"/>
              </a:spcAft>
              <a:buNone/>
            </a:pPr>
            <a:r>
              <a:rPr lang="en" sz="1600">
                <a:solidFill>
                  <a:schemeClr val="dk2"/>
                </a:solidFill>
                <a:latin typeface="Calibri"/>
                <a:ea typeface="Calibri"/>
                <a:cs typeface="Calibri"/>
                <a:sym typeface="Calibri"/>
              </a:rPr>
              <a:t>Develop a sense of social responsibility, responsibility, and accountability</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4"/>
          <p:cNvSpPr txBox="1"/>
          <p:nvPr>
            <p:ph type="title"/>
          </p:nvPr>
        </p:nvSpPr>
        <p:spPr>
          <a:xfrm>
            <a:off x="311700" y="85700"/>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840">
                <a:latin typeface="Calibri"/>
                <a:ea typeface="Calibri"/>
                <a:cs typeface="Calibri"/>
                <a:sym typeface="Calibri"/>
              </a:rPr>
              <a:t>Objectives</a:t>
            </a:r>
            <a:endParaRPr sz="2840">
              <a:latin typeface="Calibri"/>
              <a:ea typeface="Calibri"/>
              <a:cs typeface="Calibri"/>
              <a:sym typeface="Calibri"/>
            </a:endParaRPr>
          </a:p>
        </p:txBody>
      </p:sp>
      <p:sp>
        <p:nvSpPr>
          <p:cNvPr id="505" name="Google Shape;505;p64"/>
          <p:cNvSpPr txBox="1"/>
          <p:nvPr/>
        </p:nvSpPr>
        <p:spPr>
          <a:xfrm>
            <a:off x="3827525" y="2840500"/>
            <a:ext cx="1219200" cy="2413500"/>
          </a:xfrm>
          <a:prstGeom prst="rect">
            <a:avLst/>
          </a:prstGeom>
          <a:noFill/>
          <a:ln>
            <a:noFill/>
          </a:ln>
        </p:spPr>
        <p:txBody>
          <a:bodyPr anchorCtr="0" anchor="t" bIns="91425" lIns="91425" spcFirstLastPara="1" rIns="91425" wrap="square" tIns="91425">
            <a:spAutoFit/>
          </a:bodyPr>
          <a:lstStyle/>
          <a:p>
            <a:pPr indent="0" lvl="0" marL="0" marR="0" rtl="0" algn="just">
              <a:lnSpc>
                <a:spcPct val="138000"/>
              </a:lnSpc>
              <a:spcBef>
                <a:spcPts val="0"/>
              </a:spcBef>
              <a:spcAft>
                <a:spcPts val="0"/>
              </a:spcAft>
              <a:buNone/>
            </a:pPr>
            <a:r>
              <a:rPr lang="en" sz="1600">
                <a:solidFill>
                  <a:schemeClr val="dk2"/>
                </a:solidFill>
                <a:latin typeface="Calibri"/>
                <a:ea typeface="Calibri"/>
                <a:cs typeface="Calibri"/>
                <a:sym typeface="Calibri"/>
              </a:rPr>
              <a:t>Make students socially responsible citizens who are sensitive to the needs of the disadvantaged sections.</a:t>
            </a:r>
            <a:endParaRPr sz="1600">
              <a:solidFill>
                <a:schemeClr val="dk2"/>
              </a:solidFill>
              <a:latin typeface="Calibri"/>
              <a:ea typeface="Calibri"/>
              <a:cs typeface="Calibri"/>
              <a:sym typeface="Calibri"/>
            </a:endParaRPr>
          </a:p>
          <a:p>
            <a:pPr indent="0" lvl="0" marL="0" rtl="0" algn="just">
              <a:lnSpc>
                <a:spcPct val="115000"/>
              </a:lnSpc>
              <a:spcBef>
                <a:spcPts val="0"/>
              </a:spcBef>
              <a:spcAft>
                <a:spcPts val="0"/>
              </a:spcAft>
              <a:buNone/>
            </a:pPr>
            <a:r>
              <a:t/>
            </a:r>
            <a:endParaRPr sz="1600">
              <a:solidFill>
                <a:schemeClr val="dk2"/>
              </a:solidFill>
              <a:latin typeface="Calibri"/>
              <a:ea typeface="Calibri"/>
              <a:cs typeface="Calibri"/>
              <a:sym typeface="Calibri"/>
            </a:endParaRPr>
          </a:p>
          <a:p>
            <a:pPr indent="0" lvl="0" marL="0" rtl="0" algn="just">
              <a:spcBef>
                <a:spcPts val="0"/>
              </a:spcBef>
              <a:spcAft>
                <a:spcPts val="0"/>
              </a:spcAft>
              <a:buNone/>
            </a:pPr>
            <a:r>
              <a:t/>
            </a:r>
            <a:endParaRPr sz="1600">
              <a:solidFill>
                <a:schemeClr val="dk2"/>
              </a:solidFill>
              <a:latin typeface="Calibri"/>
              <a:ea typeface="Calibri"/>
              <a:cs typeface="Calibri"/>
              <a:sym typeface="Calibri"/>
            </a:endParaRPr>
          </a:p>
        </p:txBody>
      </p:sp>
      <p:sp>
        <p:nvSpPr>
          <p:cNvPr id="506" name="Google Shape;506;p64"/>
          <p:cNvSpPr txBox="1"/>
          <p:nvPr/>
        </p:nvSpPr>
        <p:spPr>
          <a:xfrm>
            <a:off x="271450" y="2840500"/>
            <a:ext cx="2526300" cy="1945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chemeClr val="dk2"/>
                </a:solidFill>
                <a:latin typeface="Calibri"/>
                <a:ea typeface="Calibri"/>
                <a:cs typeface="Calibri"/>
                <a:sym typeface="Calibri"/>
              </a:rPr>
              <a:t>Make students discover their inner strengths and help them to find innovative solutions to the social problems.</a:t>
            </a:r>
            <a:endParaRPr sz="1600">
              <a:solidFill>
                <a:schemeClr val="dk2"/>
              </a:solidFill>
              <a:latin typeface="Calibri"/>
              <a:ea typeface="Calibri"/>
              <a:cs typeface="Calibri"/>
              <a:sym typeface="Calibri"/>
            </a:endParaRPr>
          </a:p>
          <a:p>
            <a:pPr indent="0" lvl="0" marL="0" rtl="0" algn="just">
              <a:lnSpc>
                <a:spcPct val="115000"/>
              </a:lnSpc>
              <a:spcBef>
                <a:spcPts val="0"/>
              </a:spcBef>
              <a:spcAft>
                <a:spcPts val="0"/>
              </a:spcAft>
              <a:buNone/>
            </a:pPr>
            <a:r>
              <a:t/>
            </a:r>
            <a:endParaRPr sz="1600">
              <a:solidFill>
                <a:schemeClr val="dk2"/>
              </a:solidFill>
              <a:latin typeface="Calibri"/>
              <a:ea typeface="Calibri"/>
              <a:cs typeface="Calibri"/>
              <a:sym typeface="Calibri"/>
            </a:endParaRPr>
          </a:p>
          <a:p>
            <a:pPr indent="0" lvl="0" marL="0" rtl="0" algn="just">
              <a:spcBef>
                <a:spcPts val="0"/>
              </a:spcBef>
              <a:spcAft>
                <a:spcPts val="0"/>
              </a:spcAft>
              <a:buNone/>
            </a:pPr>
            <a:r>
              <a:t/>
            </a:r>
            <a:endParaRPr sz="1600">
              <a:solidFill>
                <a:schemeClr val="dk2"/>
              </a:solidFill>
              <a:latin typeface="Calibri"/>
              <a:ea typeface="Calibri"/>
              <a:cs typeface="Calibri"/>
              <a:sym typeface="Calibri"/>
            </a:endParaRPr>
          </a:p>
        </p:txBody>
      </p:sp>
      <p:sp>
        <p:nvSpPr>
          <p:cNvPr id="507" name="Google Shape;507;p64"/>
          <p:cNvSpPr txBox="1"/>
          <p:nvPr/>
        </p:nvSpPr>
        <p:spPr>
          <a:xfrm>
            <a:off x="6353725" y="2785300"/>
            <a:ext cx="2617500" cy="2132700"/>
          </a:xfrm>
          <a:prstGeom prst="rect">
            <a:avLst/>
          </a:prstGeom>
          <a:noFill/>
          <a:ln>
            <a:noFill/>
          </a:ln>
        </p:spPr>
        <p:txBody>
          <a:bodyPr anchorCtr="0" anchor="t" bIns="91425" lIns="91425" spcFirstLastPara="1" rIns="91425" wrap="square" tIns="91425">
            <a:spAutoFit/>
          </a:bodyPr>
          <a:lstStyle/>
          <a:p>
            <a:pPr indent="0" lvl="0" marL="0" rtl="0" algn="just">
              <a:lnSpc>
                <a:spcPct val="144000"/>
              </a:lnSpc>
              <a:spcBef>
                <a:spcPts val="0"/>
              </a:spcBef>
              <a:spcAft>
                <a:spcPts val="0"/>
              </a:spcAft>
              <a:buNone/>
            </a:pPr>
            <a:r>
              <a:rPr lang="en" sz="1600">
                <a:solidFill>
                  <a:schemeClr val="dk2"/>
                </a:solidFill>
                <a:latin typeface="Calibri"/>
                <a:ea typeface="Calibri"/>
                <a:cs typeface="Calibri"/>
                <a:sym typeface="Calibri"/>
              </a:rPr>
              <a:t>Help students initiate development activities in the community by providing needed support </a:t>
            </a:r>
            <a:endParaRPr sz="1600">
              <a:solidFill>
                <a:schemeClr val="dk2"/>
              </a:solidFill>
              <a:latin typeface="Calibri"/>
              <a:ea typeface="Calibri"/>
              <a:cs typeface="Calibri"/>
              <a:sym typeface="Calibri"/>
            </a:endParaRPr>
          </a:p>
          <a:p>
            <a:pPr indent="0" lvl="0" marL="0" rtl="0" algn="just">
              <a:lnSpc>
                <a:spcPct val="115000"/>
              </a:lnSpc>
              <a:spcBef>
                <a:spcPts val="0"/>
              </a:spcBef>
              <a:spcAft>
                <a:spcPts val="0"/>
              </a:spcAft>
              <a:buNone/>
            </a:pPr>
            <a:r>
              <a:t/>
            </a:r>
            <a:endParaRPr sz="1600">
              <a:solidFill>
                <a:schemeClr val="dk2"/>
              </a:solidFill>
              <a:latin typeface="Calibri"/>
              <a:ea typeface="Calibri"/>
              <a:cs typeface="Calibri"/>
              <a:sym typeface="Calibri"/>
            </a:endParaRPr>
          </a:p>
          <a:p>
            <a:pPr indent="0" lvl="0" marL="0" rtl="0" algn="just">
              <a:spcBef>
                <a:spcPts val="0"/>
              </a:spcBef>
              <a:spcAft>
                <a:spcPts val="0"/>
              </a:spcAft>
              <a:buNone/>
            </a:pPr>
            <a:r>
              <a:t/>
            </a:r>
            <a:endParaRPr sz="1600">
              <a:solidFill>
                <a:schemeClr val="dk2"/>
              </a:solidFill>
              <a:latin typeface="Calibri"/>
              <a:ea typeface="Calibri"/>
              <a:cs typeface="Calibri"/>
              <a:sym typeface="Calibri"/>
            </a:endParaRPr>
          </a:p>
        </p:txBody>
      </p:sp>
      <p:pic>
        <p:nvPicPr>
          <p:cNvPr id="508" name="Google Shape;508;p64"/>
          <p:cNvPicPr preferRelativeResize="0"/>
          <p:nvPr/>
        </p:nvPicPr>
        <p:blipFill>
          <a:blip r:embed="rId3">
            <a:alphaModFix/>
          </a:blip>
          <a:stretch>
            <a:fillRect/>
          </a:stretch>
        </p:blipFill>
        <p:spPr>
          <a:xfrm>
            <a:off x="644300" y="1284700"/>
            <a:ext cx="1219200" cy="1219200"/>
          </a:xfrm>
          <a:prstGeom prst="rect">
            <a:avLst/>
          </a:prstGeom>
          <a:noFill/>
          <a:ln>
            <a:noFill/>
          </a:ln>
        </p:spPr>
      </p:pic>
      <p:pic>
        <p:nvPicPr>
          <p:cNvPr id="509" name="Google Shape;509;p64"/>
          <p:cNvPicPr preferRelativeResize="0"/>
          <p:nvPr/>
        </p:nvPicPr>
        <p:blipFill>
          <a:blip r:embed="rId4">
            <a:alphaModFix/>
          </a:blip>
          <a:stretch>
            <a:fillRect/>
          </a:stretch>
        </p:blipFill>
        <p:spPr>
          <a:xfrm>
            <a:off x="3704525" y="1395750"/>
            <a:ext cx="1219200" cy="1219200"/>
          </a:xfrm>
          <a:prstGeom prst="rect">
            <a:avLst/>
          </a:prstGeom>
          <a:noFill/>
          <a:ln>
            <a:noFill/>
          </a:ln>
        </p:spPr>
      </p:pic>
      <p:pic>
        <p:nvPicPr>
          <p:cNvPr id="510" name="Google Shape;510;p64"/>
          <p:cNvPicPr preferRelativeResize="0"/>
          <p:nvPr/>
        </p:nvPicPr>
        <p:blipFill>
          <a:blip r:embed="rId5">
            <a:alphaModFix/>
          </a:blip>
          <a:stretch>
            <a:fillRect/>
          </a:stretch>
        </p:blipFill>
        <p:spPr>
          <a:xfrm>
            <a:off x="6840950" y="1319550"/>
            <a:ext cx="1219200" cy="121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THINK…….THINK…….</a:t>
            </a:r>
            <a:endParaRPr/>
          </a:p>
        </p:txBody>
      </p:sp>
      <p:sp>
        <p:nvSpPr>
          <p:cNvPr id="111" name="Google Shape;111;p20"/>
          <p:cNvSpPr txBox="1"/>
          <p:nvPr>
            <p:ph idx="1" type="body"/>
          </p:nvPr>
        </p:nvSpPr>
        <p:spPr>
          <a:xfrm>
            <a:off x="311700" y="1520125"/>
            <a:ext cx="8759400" cy="662700"/>
          </a:xfrm>
          <a:prstGeom prst="rect">
            <a:avLst/>
          </a:prstGeom>
        </p:spPr>
        <p:txBody>
          <a:bodyPr anchorCtr="0" anchor="t" bIns="91425" lIns="91425" spcFirstLastPara="1" rIns="91425" wrap="square" tIns="91425">
            <a:normAutofit fontScale="25000" lnSpcReduction="20000"/>
          </a:bodyPr>
          <a:lstStyle/>
          <a:p>
            <a:pPr indent="-320194" lvl="0" marL="457200" rtl="0" algn="l">
              <a:lnSpc>
                <a:spcPct val="200000"/>
              </a:lnSpc>
              <a:spcBef>
                <a:spcPts val="0"/>
              </a:spcBef>
              <a:spcAft>
                <a:spcPts val="0"/>
              </a:spcAft>
              <a:buClr>
                <a:srgbClr val="000000"/>
              </a:buClr>
              <a:buSzPct val="100000"/>
              <a:buFont typeface="Calibri"/>
              <a:buChar char="-"/>
            </a:pPr>
            <a:r>
              <a:rPr lang="en" sz="5769">
                <a:solidFill>
                  <a:srgbClr val="000000"/>
                </a:solidFill>
                <a:highlight>
                  <a:schemeClr val="lt1"/>
                </a:highlight>
                <a:latin typeface="Calibri"/>
                <a:ea typeface="Calibri"/>
                <a:cs typeface="Calibri"/>
                <a:sym typeface="Calibri"/>
              </a:rPr>
              <a:t>What is community service? </a:t>
            </a:r>
            <a:r>
              <a:rPr lang="en" sz="5769">
                <a:solidFill>
                  <a:srgbClr val="0000FF"/>
                </a:solidFill>
                <a:highlight>
                  <a:schemeClr val="lt1"/>
                </a:highlight>
                <a:latin typeface="Calibri"/>
                <a:ea typeface="Calibri"/>
                <a:cs typeface="Calibri"/>
                <a:sym typeface="Calibri"/>
              </a:rPr>
              <a:t>[CHAT BOX - Answer in a word or two]</a:t>
            </a:r>
            <a:endParaRPr sz="5769">
              <a:solidFill>
                <a:srgbClr val="A64D79"/>
              </a:solidFill>
              <a:highlight>
                <a:schemeClr val="lt1"/>
              </a:highlight>
              <a:latin typeface="Calibri"/>
              <a:ea typeface="Calibri"/>
              <a:cs typeface="Calibri"/>
              <a:sym typeface="Calibri"/>
            </a:endParaRPr>
          </a:p>
          <a:p>
            <a:pPr indent="0" lvl="0" marL="457200" rtl="0" algn="l">
              <a:spcBef>
                <a:spcPts val="1200"/>
              </a:spcBef>
              <a:spcAft>
                <a:spcPts val="1200"/>
              </a:spcAft>
              <a:buNone/>
            </a:pPr>
            <a:r>
              <a:t/>
            </a:r>
            <a:endParaRPr/>
          </a:p>
        </p:txBody>
      </p:sp>
      <p:pic>
        <p:nvPicPr>
          <p:cNvPr id="112" name="Google Shape;112;p20"/>
          <p:cNvPicPr preferRelativeResize="0"/>
          <p:nvPr/>
        </p:nvPicPr>
        <p:blipFill rotWithShape="1">
          <a:blip r:embed="rId3">
            <a:alphaModFix/>
          </a:blip>
          <a:srcRect b="0" l="0" r="0" t="0"/>
          <a:stretch/>
        </p:blipFill>
        <p:spPr>
          <a:xfrm>
            <a:off x="6563850" y="445025"/>
            <a:ext cx="1956375" cy="1956400"/>
          </a:xfrm>
          <a:prstGeom prst="rect">
            <a:avLst/>
          </a:prstGeom>
          <a:noFill/>
          <a:ln>
            <a:noFill/>
          </a:ln>
        </p:spPr>
      </p:pic>
      <p:sp>
        <p:nvSpPr>
          <p:cNvPr id="113" name="Google Shape;113;p20"/>
          <p:cNvSpPr txBox="1"/>
          <p:nvPr/>
        </p:nvSpPr>
        <p:spPr>
          <a:xfrm>
            <a:off x="311700" y="2120550"/>
            <a:ext cx="7964400" cy="868200"/>
          </a:xfrm>
          <a:prstGeom prst="rect">
            <a:avLst/>
          </a:prstGeom>
          <a:noFill/>
          <a:ln>
            <a:noFill/>
          </a:ln>
        </p:spPr>
        <p:txBody>
          <a:bodyPr anchorCtr="0" anchor="t" bIns="91425" lIns="91425" spcFirstLastPara="1" rIns="91425" wrap="square" tIns="91425">
            <a:spAutoFit/>
          </a:bodyPr>
          <a:lstStyle/>
          <a:p>
            <a:pPr indent="-320464" lvl="0" marL="457200" rtl="0" algn="l">
              <a:lnSpc>
                <a:spcPct val="200000"/>
              </a:lnSpc>
              <a:spcBef>
                <a:spcPts val="0"/>
              </a:spcBef>
              <a:spcAft>
                <a:spcPts val="0"/>
              </a:spcAft>
              <a:buClr>
                <a:srgbClr val="000000"/>
              </a:buClr>
              <a:buSzPts val="1447"/>
              <a:buFont typeface="Calibri"/>
              <a:buChar char="-"/>
            </a:pPr>
            <a:r>
              <a:rPr lang="en" sz="1446">
                <a:highlight>
                  <a:schemeClr val="lt1"/>
                </a:highlight>
                <a:latin typeface="Calibri"/>
                <a:ea typeface="Calibri"/>
                <a:cs typeface="Calibri"/>
                <a:sym typeface="Calibri"/>
              </a:rPr>
              <a:t>Did you participate in any community service event?</a:t>
            </a:r>
            <a:r>
              <a:rPr lang="en" sz="1446">
                <a:solidFill>
                  <a:srgbClr val="A64D79"/>
                </a:solidFill>
                <a:highlight>
                  <a:schemeClr val="lt1"/>
                </a:highlight>
                <a:latin typeface="Calibri"/>
                <a:ea typeface="Calibri"/>
                <a:cs typeface="Calibri"/>
                <a:sym typeface="Calibri"/>
              </a:rPr>
              <a:t>[SHOW THUMBS UP EMOJI]</a:t>
            </a:r>
            <a:endParaRPr sz="2146">
              <a:solidFill>
                <a:srgbClr val="FF00FF"/>
              </a:solidFill>
              <a:highlight>
                <a:schemeClr val="lt1"/>
              </a:highlight>
              <a:latin typeface="Calibri"/>
              <a:ea typeface="Calibri"/>
              <a:cs typeface="Calibri"/>
              <a:sym typeface="Calibri"/>
            </a:endParaRPr>
          </a:p>
          <a:p>
            <a:pPr indent="-326814" lvl="0" marL="457200" rtl="0" algn="l">
              <a:lnSpc>
                <a:spcPct val="200000"/>
              </a:lnSpc>
              <a:spcBef>
                <a:spcPts val="0"/>
              </a:spcBef>
              <a:spcAft>
                <a:spcPts val="0"/>
              </a:spcAft>
              <a:buClr>
                <a:srgbClr val="000000"/>
              </a:buClr>
              <a:buSzPts val="1547"/>
              <a:buFont typeface="Calibri"/>
              <a:buChar char="-"/>
            </a:pPr>
            <a:r>
              <a:rPr lang="en" sz="1446">
                <a:highlight>
                  <a:schemeClr val="lt1"/>
                </a:highlight>
                <a:latin typeface="Calibri"/>
                <a:ea typeface="Calibri"/>
                <a:cs typeface="Calibri"/>
                <a:sym typeface="Calibri"/>
              </a:rPr>
              <a:t> If yes, what is it?</a:t>
            </a:r>
            <a:r>
              <a:rPr lang="en" sz="1446">
                <a:solidFill>
                  <a:srgbClr val="0000FF"/>
                </a:solidFill>
                <a:highlight>
                  <a:schemeClr val="lt1"/>
                </a:highlight>
                <a:latin typeface="Calibri"/>
                <a:ea typeface="Calibri"/>
                <a:cs typeface="Calibri"/>
                <a:sym typeface="Calibri"/>
              </a:rPr>
              <a:t> </a:t>
            </a:r>
            <a:r>
              <a:rPr lang="en" sz="1469">
                <a:solidFill>
                  <a:srgbClr val="0000FF"/>
                </a:solidFill>
                <a:highlight>
                  <a:schemeClr val="lt1"/>
                </a:highlight>
                <a:latin typeface="Calibri"/>
                <a:ea typeface="Calibri"/>
                <a:cs typeface="Calibri"/>
                <a:sym typeface="Calibri"/>
              </a:rPr>
              <a:t>[CHAT BOX]</a:t>
            </a:r>
            <a:endParaRPr sz="100">
              <a:latin typeface="Open Sans"/>
              <a:ea typeface="Open Sans"/>
              <a:cs typeface="Open Sans"/>
              <a:sym typeface="Open Sans"/>
            </a:endParaRPr>
          </a:p>
        </p:txBody>
      </p:sp>
      <p:sp>
        <p:nvSpPr>
          <p:cNvPr id="114" name="Google Shape;114;p20"/>
          <p:cNvSpPr txBox="1"/>
          <p:nvPr/>
        </p:nvSpPr>
        <p:spPr>
          <a:xfrm>
            <a:off x="311700" y="3277650"/>
            <a:ext cx="7052400" cy="407400"/>
          </a:xfrm>
          <a:prstGeom prst="rect">
            <a:avLst/>
          </a:prstGeom>
          <a:noFill/>
          <a:ln>
            <a:noFill/>
          </a:ln>
        </p:spPr>
        <p:txBody>
          <a:bodyPr anchorCtr="0" anchor="t" bIns="91425" lIns="91425" spcFirstLastPara="1" rIns="91425" wrap="square" tIns="91425">
            <a:spAutoFit/>
          </a:bodyPr>
          <a:lstStyle/>
          <a:p>
            <a:pPr indent="-320464" lvl="0" marL="457200" rtl="0" algn="l">
              <a:lnSpc>
                <a:spcPct val="200000"/>
              </a:lnSpc>
              <a:spcBef>
                <a:spcPts val="0"/>
              </a:spcBef>
              <a:spcAft>
                <a:spcPts val="0"/>
              </a:spcAft>
              <a:buClr>
                <a:srgbClr val="000000"/>
              </a:buClr>
              <a:buSzPts val="1447"/>
              <a:buFont typeface="Calibri"/>
              <a:buChar char="-"/>
            </a:pPr>
            <a:r>
              <a:rPr lang="en" sz="1446">
                <a:highlight>
                  <a:schemeClr val="lt1"/>
                </a:highlight>
                <a:latin typeface="Calibri"/>
                <a:ea typeface="Calibri"/>
                <a:cs typeface="Calibri"/>
                <a:sym typeface="Calibri"/>
              </a:rPr>
              <a:t>How did it make you feel? </a:t>
            </a:r>
            <a:r>
              <a:rPr lang="en" sz="1446">
                <a:solidFill>
                  <a:srgbClr val="4949E7"/>
                </a:solidFill>
                <a:highlight>
                  <a:schemeClr val="lt1"/>
                </a:highlight>
                <a:latin typeface="Calibri"/>
                <a:ea typeface="Calibri"/>
                <a:cs typeface="Calibri"/>
                <a:sym typeface="Calibri"/>
              </a:rPr>
              <a:t>[CHAT BOX]</a:t>
            </a:r>
            <a:endParaRPr sz="800">
              <a:solidFill>
                <a:srgbClr val="4949E7"/>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5"/>
          <p:cNvSpPr txBox="1"/>
          <p:nvPr>
            <p:ph type="title"/>
          </p:nvPr>
        </p:nvSpPr>
        <p:spPr>
          <a:xfrm>
            <a:off x="311700" y="157550"/>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latin typeface="Calibri"/>
                <a:ea typeface="Calibri"/>
                <a:cs typeface="Calibri"/>
                <a:sym typeface="Calibri"/>
              </a:rPr>
              <a:t>Pathway to become future innovators and entrepreneurs</a:t>
            </a:r>
            <a:endParaRPr/>
          </a:p>
        </p:txBody>
      </p:sp>
      <p:sp>
        <p:nvSpPr>
          <p:cNvPr id="516" name="Google Shape;516;p65"/>
          <p:cNvSpPr txBox="1"/>
          <p:nvPr/>
        </p:nvSpPr>
        <p:spPr>
          <a:xfrm>
            <a:off x="339600" y="4074200"/>
            <a:ext cx="8464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latin typeface="Calibri"/>
                <a:ea typeface="Calibri"/>
                <a:cs typeface="Calibri"/>
                <a:sym typeface="Calibri"/>
              </a:rPr>
              <a:t>By providing an opportunity for students to solve problems and support their problem solving journey, the Community Development Program acts as a starting point to become innovators and entrepreneurs. </a:t>
            </a:r>
            <a:endParaRPr sz="1500">
              <a:solidFill>
                <a:schemeClr val="dk2"/>
              </a:solidFill>
              <a:latin typeface="Calibri"/>
              <a:ea typeface="Calibri"/>
              <a:cs typeface="Calibri"/>
              <a:sym typeface="Calibri"/>
            </a:endParaRPr>
          </a:p>
        </p:txBody>
      </p:sp>
      <p:sp>
        <p:nvSpPr>
          <p:cNvPr id="517" name="Google Shape;517;p65"/>
          <p:cNvSpPr txBox="1"/>
          <p:nvPr/>
        </p:nvSpPr>
        <p:spPr>
          <a:xfrm>
            <a:off x="427350" y="3088238"/>
            <a:ext cx="1800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latin typeface="Poppins"/>
              <a:ea typeface="Poppins"/>
              <a:cs typeface="Poppins"/>
              <a:sym typeface="Poppins"/>
            </a:endParaRPr>
          </a:p>
        </p:txBody>
      </p:sp>
      <p:sp>
        <p:nvSpPr>
          <p:cNvPr id="518" name="Google Shape;518;p65"/>
          <p:cNvSpPr txBox="1"/>
          <p:nvPr/>
        </p:nvSpPr>
        <p:spPr>
          <a:xfrm>
            <a:off x="3389250" y="1231438"/>
            <a:ext cx="1574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2"/>
                </a:solidFill>
                <a:latin typeface="Calibri"/>
                <a:ea typeface="Calibri"/>
                <a:cs typeface="Calibri"/>
                <a:sym typeface="Calibri"/>
              </a:rPr>
              <a:t>Empathy </a:t>
            </a:r>
            <a:endParaRPr b="1" sz="1600">
              <a:solidFill>
                <a:schemeClr val="dk2"/>
              </a:solidFill>
              <a:latin typeface="Calibri"/>
              <a:ea typeface="Calibri"/>
              <a:cs typeface="Calibri"/>
              <a:sym typeface="Calibri"/>
            </a:endParaRPr>
          </a:p>
        </p:txBody>
      </p:sp>
      <p:sp>
        <p:nvSpPr>
          <p:cNvPr id="519" name="Google Shape;519;p65"/>
          <p:cNvSpPr txBox="1"/>
          <p:nvPr/>
        </p:nvSpPr>
        <p:spPr>
          <a:xfrm>
            <a:off x="3283288" y="2080238"/>
            <a:ext cx="1477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2"/>
                </a:solidFill>
                <a:latin typeface="Calibri"/>
                <a:ea typeface="Calibri"/>
                <a:cs typeface="Calibri"/>
                <a:sym typeface="Calibri"/>
              </a:rPr>
              <a:t>Confidence</a:t>
            </a:r>
            <a:r>
              <a:rPr lang="en" sz="1200">
                <a:latin typeface="Poppins"/>
                <a:ea typeface="Poppins"/>
                <a:cs typeface="Poppins"/>
                <a:sym typeface="Poppins"/>
              </a:rPr>
              <a:t> </a:t>
            </a:r>
            <a:endParaRPr sz="1200">
              <a:latin typeface="Poppins"/>
              <a:ea typeface="Poppins"/>
              <a:cs typeface="Poppins"/>
              <a:sym typeface="Poppins"/>
            </a:endParaRPr>
          </a:p>
        </p:txBody>
      </p:sp>
      <p:sp>
        <p:nvSpPr>
          <p:cNvPr id="520" name="Google Shape;520;p65"/>
          <p:cNvSpPr txBox="1"/>
          <p:nvPr/>
        </p:nvSpPr>
        <p:spPr>
          <a:xfrm>
            <a:off x="3234750" y="3006663"/>
            <a:ext cx="1477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2"/>
                </a:solidFill>
                <a:latin typeface="Calibri"/>
                <a:ea typeface="Calibri"/>
                <a:cs typeface="Calibri"/>
                <a:sym typeface="Calibri"/>
              </a:rPr>
              <a:t>Collaboration</a:t>
            </a:r>
            <a:endParaRPr b="1" sz="1600">
              <a:solidFill>
                <a:schemeClr val="dk2"/>
              </a:solidFill>
              <a:latin typeface="Calibri"/>
              <a:ea typeface="Calibri"/>
              <a:cs typeface="Calibri"/>
              <a:sym typeface="Calibri"/>
            </a:endParaRPr>
          </a:p>
        </p:txBody>
      </p:sp>
      <p:sp>
        <p:nvSpPr>
          <p:cNvPr id="521" name="Google Shape;521;p65"/>
          <p:cNvSpPr txBox="1"/>
          <p:nvPr/>
        </p:nvSpPr>
        <p:spPr>
          <a:xfrm>
            <a:off x="6721650" y="1574413"/>
            <a:ext cx="199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2"/>
                </a:solidFill>
                <a:latin typeface="Calibri"/>
                <a:ea typeface="Calibri"/>
                <a:cs typeface="Calibri"/>
                <a:sym typeface="Calibri"/>
              </a:rPr>
              <a:t>Innovators </a:t>
            </a:r>
            <a:endParaRPr b="1" sz="1600">
              <a:solidFill>
                <a:schemeClr val="dk2"/>
              </a:solidFill>
              <a:latin typeface="Calibri"/>
              <a:ea typeface="Calibri"/>
              <a:cs typeface="Calibri"/>
              <a:sym typeface="Calibri"/>
            </a:endParaRPr>
          </a:p>
        </p:txBody>
      </p:sp>
      <p:sp>
        <p:nvSpPr>
          <p:cNvPr id="522" name="Google Shape;522;p65"/>
          <p:cNvSpPr txBox="1"/>
          <p:nvPr/>
        </p:nvSpPr>
        <p:spPr>
          <a:xfrm>
            <a:off x="6818700" y="2547163"/>
            <a:ext cx="1800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2"/>
                </a:solidFill>
                <a:latin typeface="Calibri"/>
                <a:ea typeface="Calibri"/>
                <a:cs typeface="Calibri"/>
                <a:sym typeface="Calibri"/>
              </a:rPr>
              <a:t>Entrepreneurs </a:t>
            </a:r>
            <a:endParaRPr b="1" sz="1600">
              <a:solidFill>
                <a:schemeClr val="dk2"/>
              </a:solidFill>
              <a:latin typeface="Calibri"/>
              <a:ea typeface="Calibri"/>
              <a:cs typeface="Calibri"/>
              <a:sym typeface="Calibri"/>
            </a:endParaRPr>
          </a:p>
        </p:txBody>
      </p:sp>
      <p:sp>
        <p:nvSpPr>
          <p:cNvPr id="523" name="Google Shape;523;p65"/>
          <p:cNvSpPr/>
          <p:nvPr/>
        </p:nvSpPr>
        <p:spPr>
          <a:xfrm>
            <a:off x="830744" y="1153825"/>
            <a:ext cx="1480005" cy="2343066"/>
          </a:xfrm>
          <a:custGeom>
            <a:rect b="b" l="l" r="r" t="t"/>
            <a:pathLst>
              <a:path extrusionOk="0" h="143088" w="90382">
                <a:moveTo>
                  <a:pt x="7726" y="1"/>
                </a:moveTo>
                <a:lnTo>
                  <a:pt x="6139" y="107"/>
                </a:lnTo>
                <a:lnTo>
                  <a:pt x="3387" y="1271"/>
                </a:lnTo>
                <a:lnTo>
                  <a:pt x="1271" y="3387"/>
                </a:lnTo>
                <a:lnTo>
                  <a:pt x="106" y="6245"/>
                </a:lnTo>
                <a:lnTo>
                  <a:pt x="1" y="7832"/>
                </a:lnTo>
                <a:lnTo>
                  <a:pt x="1" y="135362"/>
                </a:lnTo>
                <a:lnTo>
                  <a:pt x="106" y="136949"/>
                </a:lnTo>
                <a:lnTo>
                  <a:pt x="1271" y="139701"/>
                </a:lnTo>
                <a:lnTo>
                  <a:pt x="3387" y="141817"/>
                </a:lnTo>
                <a:lnTo>
                  <a:pt x="6139" y="142982"/>
                </a:lnTo>
                <a:lnTo>
                  <a:pt x="7726" y="143087"/>
                </a:lnTo>
                <a:lnTo>
                  <a:pt x="82550" y="143087"/>
                </a:lnTo>
                <a:lnTo>
                  <a:pt x="84138" y="142982"/>
                </a:lnTo>
                <a:lnTo>
                  <a:pt x="86889" y="141817"/>
                </a:lnTo>
                <a:lnTo>
                  <a:pt x="89006" y="139701"/>
                </a:lnTo>
                <a:lnTo>
                  <a:pt x="90276" y="136949"/>
                </a:lnTo>
                <a:lnTo>
                  <a:pt x="90382" y="135362"/>
                </a:lnTo>
                <a:lnTo>
                  <a:pt x="90382" y="7832"/>
                </a:lnTo>
                <a:lnTo>
                  <a:pt x="90276" y="6245"/>
                </a:lnTo>
                <a:lnTo>
                  <a:pt x="89006" y="3387"/>
                </a:lnTo>
                <a:lnTo>
                  <a:pt x="86889" y="1271"/>
                </a:lnTo>
                <a:lnTo>
                  <a:pt x="84138" y="107"/>
                </a:lnTo>
                <a:lnTo>
                  <a:pt x="82550" y="1"/>
                </a:ln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5"/>
          <p:cNvSpPr txBox="1"/>
          <p:nvPr/>
        </p:nvSpPr>
        <p:spPr>
          <a:xfrm>
            <a:off x="977650" y="2216263"/>
            <a:ext cx="1333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latin typeface="Calibri"/>
                <a:ea typeface="Calibri"/>
                <a:cs typeface="Calibri"/>
                <a:sym typeface="Calibri"/>
              </a:rPr>
              <a:t>Nurturing Problem Solving abilities through CDP</a:t>
            </a:r>
            <a:endParaRPr sz="1500">
              <a:solidFill>
                <a:schemeClr val="dk2"/>
              </a:solidFill>
              <a:latin typeface="Calibri"/>
              <a:ea typeface="Calibri"/>
              <a:cs typeface="Calibri"/>
              <a:sym typeface="Calibri"/>
            </a:endParaRPr>
          </a:p>
        </p:txBody>
      </p:sp>
      <p:pic>
        <p:nvPicPr>
          <p:cNvPr id="525" name="Google Shape;525;p65"/>
          <p:cNvPicPr preferRelativeResize="0"/>
          <p:nvPr/>
        </p:nvPicPr>
        <p:blipFill>
          <a:blip r:embed="rId3">
            <a:alphaModFix/>
          </a:blip>
          <a:stretch>
            <a:fillRect/>
          </a:stretch>
        </p:blipFill>
        <p:spPr>
          <a:xfrm>
            <a:off x="1122413" y="1460562"/>
            <a:ext cx="723975" cy="723975"/>
          </a:xfrm>
          <a:prstGeom prst="rect">
            <a:avLst/>
          </a:prstGeom>
          <a:noFill/>
          <a:ln>
            <a:noFill/>
          </a:ln>
        </p:spPr>
      </p:pic>
      <p:pic>
        <p:nvPicPr>
          <p:cNvPr id="526" name="Google Shape;526;p65"/>
          <p:cNvPicPr preferRelativeResize="0"/>
          <p:nvPr/>
        </p:nvPicPr>
        <p:blipFill>
          <a:blip r:embed="rId4">
            <a:alphaModFix/>
          </a:blip>
          <a:stretch>
            <a:fillRect/>
          </a:stretch>
        </p:blipFill>
        <p:spPr>
          <a:xfrm>
            <a:off x="4404500" y="1153813"/>
            <a:ext cx="524550" cy="524550"/>
          </a:xfrm>
          <a:prstGeom prst="rect">
            <a:avLst/>
          </a:prstGeom>
          <a:noFill/>
          <a:ln>
            <a:noFill/>
          </a:ln>
        </p:spPr>
      </p:pic>
      <p:pic>
        <p:nvPicPr>
          <p:cNvPr id="527" name="Google Shape;527;p65"/>
          <p:cNvPicPr preferRelativeResize="0"/>
          <p:nvPr/>
        </p:nvPicPr>
        <p:blipFill>
          <a:blip r:embed="rId5">
            <a:alphaModFix/>
          </a:blip>
          <a:stretch>
            <a:fillRect/>
          </a:stretch>
        </p:blipFill>
        <p:spPr>
          <a:xfrm>
            <a:off x="4466675" y="2991209"/>
            <a:ext cx="400200" cy="400200"/>
          </a:xfrm>
          <a:prstGeom prst="rect">
            <a:avLst/>
          </a:prstGeom>
          <a:noFill/>
          <a:ln>
            <a:noFill/>
          </a:ln>
        </p:spPr>
      </p:pic>
      <p:pic>
        <p:nvPicPr>
          <p:cNvPr id="528" name="Google Shape;528;p65"/>
          <p:cNvPicPr preferRelativeResize="0"/>
          <p:nvPr/>
        </p:nvPicPr>
        <p:blipFill>
          <a:blip r:embed="rId6">
            <a:alphaModFix/>
          </a:blip>
          <a:stretch>
            <a:fillRect/>
          </a:stretch>
        </p:blipFill>
        <p:spPr>
          <a:xfrm>
            <a:off x="4404500" y="2002600"/>
            <a:ext cx="524550" cy="524550"/>
          </a:xfrm>
          <a:prstGeom prst="rect">
            <a:avLst/>
          </a:prstGeom>
          <a:noFill/>
          <a:ln>
            <a:noFill/>
          </a:ln>
        </p:spPr>
      </p:pic>
      <p:pic>
        <p:nvPicPr>
          <p:cNvPr id="529" name="Google Shape;529;p65"/>
          <p:cNvPicPr preferRelativeResize="0"/>
          <p:nvPr/>
        </p:nvPicPr>
        <p:blipFill>
          <a:blip r:embed="rId7">
            <a:alphaModFix/>
          </a:blip>
          <a:stretch>
            <a:fillRect/>
          </a:stretch>
        </p:blipFill>
        <p:spPr>
          <a:xfrm>
            <a:off x="6197099" y="1539500"/>
            <a:ext cx="454725" cy="454725"/>
          </a:xfrm>
          <a:prstGeom prst="rect">
            <a:avLst/>
          </a:prstGeom>
          <a:noFill/>
          <a:ln>
            <a:noFill/>
          </a:ln>
        </p:spPr>
      </p:pic>
      <p:pic>
        <p:nvPicPr>
          <p:cNvPr id="530" name="Google Shape;530;p65"/>
          <p:cNvPicPr preferRelativeResize="0"/>
          <p:nvPr/>
        </p:nvPicPr>
        <p:blipFill>
          <a:blip r:embed="rId8">
            <a:alphaModFix/>
          </a:blip>
          <a:stretch>
            <a:fillRect/>
          </a:stretch>
        </p:blipFill>
        <p:spPr>
          <a:xfrm>
            <a:off x="6197100" y="2477338"/>
            <a:ext cx="454725" cy="454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3400">
                <a:solidFill>
                  <a:schemeClr val="accent1"/>
                </a:solidFill>
                <a:latin typeface="Calibri"/>
                <a:ea typeface="Calibri"/>
                <a:cs typeface="Calibri"/>
                <a:sym typeface="Calibri"/>
              </a:rPr>
              <a:t>Is Community Development the </a:t>
            </a:r>
            <a:r>
              <a:rPr b="1" lang="en" sz="3400">
                <a:solidFill>
                  <a:schemeClr val="accent1"/>
                </a:solidFill>
                <a:latin typeface="Calibri"/>
                <a:ea typeface="Calibri"/>
                <a:cs typeface="Calibri"/>
                <a:sym typeface="Calibri"/>
              </a:rPr>
              <a:t>responsibility</a:t>
            </a:r>
            <a:r>
              <a:rPr b="1" lang="en" sz="3400">
                <a:solidFill>
                  <a:schemeClr val="accent1"/>
                </a:solidFill>
                <a:latin typeface="Calibri"/>
                <a:ea typeface="Calibri"/>
                <a:cs typeface="Calibri"/>
                <a:sym typeface="Calibri"/>
              </a:rPr>
              <a:t> of Government alone?</a:t>
            </a:r>
            <a:endParaRPr b="1" sz="3400">
              <a:solidFill>
                <a:schemeClr val="accent1"/>
              </a:solidFill>
              <a:latin typeface="Calibri"/>
              <a:ea typeface="Calibri"/>
              <a:cs typeface="Calibri"/>
              <a:sym typeface="Calibri"/>
            </a:endParaRPr>
          </a:p>
        </p:txBody>
      </p:sp>
      <p:pic>
        <p:nvPicPr>
          <p:cNvPr id="536" name="Google Shape;536;p66"/>
          <p:cNvPicPr preferRelativeResize="0"/>
          <p:nvPr/>
        </p:nvPicPr>
        <p:blipFill>
          <a:blip r:embed="rId3">
            <a:alphaModFix/>
          </a:blip>
          <a:stretch>
            <a:fillRect/>
          </a:stretch>
        </p:blipFill>
        <p:spPr>
          <a:xfrm>
            <a:off x="5833425" y="2723675"/>
            <a:ext cx="2079325" cy="1704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7"/>
          <p:cNvSpPr txBox="1"/>
          <p:nvPr>
            <p:ph type="title"/>
          </p:nvPr>
        </p:nvSpPr>
        <p:spPr>
          <a:xfrm>
            <a:off x="644700" y="224250"/>
            <a:ext cx="7854600" cy="2127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0" lang="en" sz="2640">
                <a:latin typeface="Calibri"/>
                <a:ea typeface="Calibri"/>
                <a:cs typeface="Calibri"/>
                <a:sym typeface="Calibri"/>
              </a:rPr>
              <a:t>Community </a:t>
            </a:r>
            <a:r>
              <a:rPr b="0" lang="en" sz="2640">
                <a:latin typeface="Calibri"/>
                <a:ea typeface="Calibri"/>
                <a:cs typeface="Calibri"/>
                <a:sym typeface="Calibri"/>
              </a:rPr>
              <a:t>development</a:t>
            </a:r>
            <a:r>
              <a:rPr b="0" lang="en" sz="2640">
                <a:latin typeface="Calibri"/>
                <a:ea typeface="Calibri"/>
                <a:cs typeface="Calibri"/>
                <a:sym typeface="Calibri"/>
              </a:rPr>
              <a:t> is the participation of people in a mutual learning experience involving themselves and  their local resources</a:t>
            </a:r>
            <a:endParaRPr b="0" sz="2640">
              <a:latin typeface="Calibri"/>
              <a:ea typeface="Calibri"/>
              <a:cs typeface="Calibri"/>
              <a:sym typeface="Calibri"/>
            </a:endParaRPr>
          </a:p>
          <a:p>
            <a:pPr indent="0" lvl="0" marL="0" rtl="0" algn="ctr">
              <a:spcBef>
                <a:spcPts val="0"/>
              </a:spcBef>
              <a:spcAft>
                <a:spcPts val="0"/>
              </a:spcAft>
              <a:buSzPts val="990"/>
              <a:buNone/>
            </a:pPr>
            <a:r>
              <a:rPr lang="en" sz="2940">
                <a:solidFill>
                  <a:srgbClr val="38761D"/>
                </a:solidFill>
                <a:latin typeface="Calibri"/>
                <a:ea typeface="Calibri"/>
                <a:cs typeface="Calibri"/>
                <a:sym typeface="Calibri"/>
              </a:rPr>
              <a:t>(People+Participation= Community Development)</a:t>
            </a:r>
            <a:endParaRPr sz="2940">
              <a:solidFill>
                <a:srgbClr val="38761D"/>
              </a:solidFill>
              <a:latin typeface="Calibri"/>
              <a:ea typeface="Calibri"/>
              <a:cs typeface="Calibri"/>
              <a:sym typeface="Calibri"/>
            </a:endParaRPr>
          </a:p>
          <a:p>
            <a:pPr indent="0" lvl="0" marL="0" rtl="0" algn="l">
              <a:spcBef>
                <a:spcPts val="0"/>
              </a:spcBef>
              <a:spcAft>
                <a:spcPts val="0"/>
              </a:spcAft>
              <a:buSzPts val="990"/>
              <a:buNone/>
            </a:pPr>
            <a:r>
              <a:t/>
            </a:r>
            <a:endParaRPr b="0" sz="3040"/>
          </a:p>
          <a:p>
            <a:pPr indent="0" lvl="0" marL="0" rtl="0" algn="l">
              <a:spcBef>
                <a:spcPts val="0"/>
              </a:spcBef>
              <a:spcAft>
                <a:spcPts val="0"/>
              </a:spcAft>
              <a:buSzPts val="990"/>
              <a:buNone/>
            </a:pPr>
            <a:r>
              <a:t/>
            </a:r>
            <a:endParaRPr sz="3040"/>
          </a:p>
        </p:txBody>
      </p:sp>
      <p:pic>
        <p:nvPicPr>
          <p:cNvPr id="542" name="Google Shape;542;p67"/>
          <p:cNvPicPr preferRelativeResize="0"/>
          <p:nvPr/>
        </p:nvPicPr>
        <p:blipFill rotWithShape="1">
          <a:blip r:embed="rId3">
            <a:alphaModFix/>
          </a:blip>
          <a:srcRect b="0" l="-13908" r="0" t="0"/>
          <a:stretch/>
        </p:blipFill>
        <p:spPr>
          <a:xfrm>
            <a:off x="5668420" y="2918700"/>
            <a:ext cx="3475580" cy="2184000"/>
          </a:xfrm>
          <a:prstGeom prst="rect">
            <a:avLst/>
          </a:prstGeom>
          <a:noFill/>
          <a:ln>
            <a:noFill/>
          </a:ln>
        </p:spPr>
      </p:pic>
      <p:pic>
        <p:nvPicPr>
          <p:cNvPr id="543" name="Google Shape;543;p67"/>
          <p:cNvPicPr preferRelativeResize="0"/>
          <p:nvPr/>
        </p:nvPicPr>
        <p:blipFill>
          <a:blip r:embed="rId4">
            <a:alphaModFix/>
          </a:blip>
          <a:stretch>
            <a:fillRect/>
          </a:stretch>
        </p:blipFill>
        <p:spPr>
          <a:xfrm>
            <a:off x="0" y="2959500"/>
            <a:ext cx="3274976" cy="218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rgbClr val="000000"/>
              </a:buClr>
              <a:buSzPct val="33000"/>
              <a:buFont typeface="Arial"/>
              <a:buNone/>
            </a:pPr>
            <a:r>
              <a:rPr lang="en" sz="3000">
                <a:latin typeface="Calibri"/>
                <a:ea typeface="Calibri"/>
                <a:cs typeface="Calibri"/>
                <a:sym typeface="Calibri"/>
              </a:rPr>
              <a:t>Who are the </a:t>
            </a:r>
            <a:r>
              <a:rPr lang="en" sz="3000">
                <a:latin typeface="Calibri"/>
                <a:ea typeface="Calibri"/>
                <a:cs typeface="Calibri"/>
                <a:sym typeface="Calibri"/>
              </a:rPr>
              <a:t>people</a:t>
            </a:r>
            <a:r>
              <a:rPr lang="en" sz="3000">
                <a:latin typeface="Calibri"/>
                <a:ea typeface="Calibri"/>
                <a:cs typeface="Calibri"/>
                <a:sym typeface="Calibri"/>
              </a:rPr>
              <a:t>?</a:t>
            </a:r>
            <a:endParaRPr sz="3000">
              <a:latin typeface="Calibri"/>
              <a:ea typeface="Calibri"/>
              <a:cs typeface="Calibri"/>
              <a:sym typeface="Calibri"/>
            </a:endParaRPr>
          </a:p>
          <a:p>
            <a:pPr indent="0" lvl="0" marL="0" rtl="0" algn="l">
              <a:spcBef>
                <a:spcPts val="0"/>
              </a:spcBef>
              <a:spcAft>
                <a:spcPts val="0"/>
              </a:spcAft>
              <a:buClr>
                <a:srgbClr val="000000"/>
              </a:buClr>
              <a:buSzPct val="33000"/>
              <a:buFont typeface="Arial"/>
              <a:buNone/>
            </a:pPr>
            <a:r>
              <a:t/>
            </a:r>
            <a:endParaRPr sz="3000"/>
          </a:p>
          <a:p>
            <a:pPr indent="0" lvl="0" marL="0" rtl="0" algn="l">
              <a:spcBef>
                <a:spcPts val="0"/>
              </a:spcBef>
              <a:spcAft>
                <a:spcPts val="0"/>
              </a:spcAft>
              <a:buClr>
                <a:srgbClr val="000000"/>
              </a:buClr>
              <a:buSzPct val="33000"/>
              <a:buFont typeface="Arial"/>
              <a:buNone/>
            </a:pPr>
            <a:r>
              <a:t/>
            </a:r>
            <a:endParaRPr sz="3000"/>
          </a:p>
          <a:p>
            <a:pPr indent="0" lvl="0" marL="0" rtl="0" algn="l">
              <a:spcBef>
                <a:spcPts val="0"/>
              </a:spcBef>
              <a:spcAft>
                <a:spcPts val="0"/>
              </a:spcAft>
              <a:buNone/>
            </a:pPr>
            <a:r>
              <a:t/>
            </a:r>
            <a:endParaRPr/>
          </a:p>
        </p:txBody>
      </p:sp>
      <p:sp>
        <p:nvSpPr>
          <p:cNvPr id="549" name="Google Shape;549;p68"/>
          <p:cNvSpPr txBox="1"/>
          <p:nvPr>
            <p:ph idx="1" type="body"/>
          </p:nvPr>
        </p:nvSpPr>
        <p:spPr>
          <a:xfrm>
            <a:off x="311700" y="1674825"/>
            <a:ext cx="8520600" cy="1361400"/>
          </a:xfrm>
          <a:prstGeom prst="rect">
            <a:avLst/>
          </a:prstGeom>
        </p:spPr>
        <p:txBody>
          <a:bodyPr anchorCtr="0" anchor="t" bIns="91425" lIns="91425" spcFirstLastPara="1" rIns="91425" wrap="square" tIns="91425">
            <a:normAutofit fontScale="55000" lnSpcReduction="20000"/>
          </a:bodyPr>
          <a:lstStyle/>
          <a:p>
            <a:pPr indent="0" lvl="0" marL="0" rtl="0" algn="ctr">
              <a:lnSpc>
                <a:spcPct val="105000"/>
              </a:lnSpc>
              <a:spcBef>
                <a:spcPts val="0"/>
              </a:spcBef>
              <a:spcAft>
                <a:spcPts val="0"/>
              </a:spcAft>
              <a:buClr>
                <a:srgbClr val="000000"/>
              </a:buClr>
              <a:buSzPts val="378"/>
              <a:buFont typeface="Arial"/>
              <a:buNone/>
            </a:pPr>
            <a:r>
              <a:rPr lang="en" sz="3958">
                <a:solidFill>
                  <a:srgbClr val="595959"/>
                </a:solidFill>
                <a:latin typeface="Calibri"/>
                <a:ea typeface="Calibri"/>
                <a:cs typeface="Calibri"/>
                <a:sym typeface="Calibri"/>
              </a:rPr>
              <a:t> Socially responsible citizens who work for the benefit of the entire </a:t>
            </a:r>
            <a:r>
              <a:rPr lang="en" sz="3958">
                <a:solidFill>
                  <a:srgbClr val="595959"/>
                </a:solidFill>
                <a:latin typeface="Calibri"/>
                <a:ea typeface="Calibri"/>
                <a:cs typeface="Calibri"/>
                <a:sym typeface="Calibri"/>
              </a:rPr>
              <a:t>community.</a:t>
            </a:r>
            <a:endParaRPr sz="1681">
              <a:solidFill>
                <a:srgbClr val="595959"/>
              </a:solidFill>
              <a:latin typeface="Calibri"/>
              <a:ea typeface="Calibri"/>
              <a:cs typeface="Calibri"/>
              <a:sym typeface="Calibri"/>
            </a:endParaRPr>
          </a:p>
          <a:p>
            <a:pPr indent="0" lvl="0" marL="0" rtl="0" algn="ctr">
              <a:lnSpc>
                <a:spcPct val="105000"/>
              </a:lnSpc>
              <a:spcBef>
                <a:spcPts val="1200"/>
              </a:spcBef>
              <a:spcAft>
                <a:spcPts val="0"/>
              </a:spcAft>
              <a:buClr>
                <a:srgbClr val="000000"/>
              </a:buClr>
              <a:buSzPct val="45833"/>
              <a:buFont typeface="Arial"/>
              <a:buNone/>
            </a:pPr>
            <a:r>
              <a:t/>
            </a:r>
            <a:endParaRPr sz="1500">
              <a:solidFill>
                <a:srgbClr val="595959"/>
              </a:solidFill>
            </a:endParaRPr>
          </a:p>
          <a:p>
            <a:pPr indent="0" lvl="0" marL="0" rtl="0" algn="l">
              <a:spcBef>
                <a:spcPts val="1200"/>
              </a:spcBef>
              <a:spcAft>
                <a:spcPts val="1200"/>
              </a:spcAft>
              <a:buNone/>
            </a:pPr>
            <a:r>
              <a:t/>
            </a:r>
            <a:endParaRPr/>
          </a:p>
        </p:txBody>
      </p:sp>
      <p:pic>
        <p:nvPicPr>
          <p:cNvPr id="550" name="Google Shape;550;p68"/>
          <p:cNvPicPr preferRelativeResize="0"/>
          <p:nvPr/>
        </p:nvPicPr>
        <p:blipFill>
          <a:blip r:embed="rId3">
            <a:alphaModFix/>
          </a:blip>
          <a:stretch>
            <a:fillRect/>
          </a:stretch>
        </p:blipFill>
        <p:spPr>
          <a:xfrm>
            <a:off x="495300" y="3087775"/>
            <a:ext cx="1767374" cy="1310075"/>
          </a:xfrm>
          <a:prstGeom prst="rect">
            <a:avLst/>
          </a:prstGeom>
          <a:noFill/>
          <a:ln>
            <a:noFill/>
          </a:ln>
        </p:spPr>
      </p:pic>
      <p:pic>
        <p:nvPicPr>
          <p:cNvPr id="551" name="Google Shape;551;p68"/>
          <p:cNvPicPr preferRelativeResize="0"/>
          <p:nvPr/>
        </p:nvPicPr>
        <p:blipFill>
          <a:blip r:embed="rId4">
            <a:alphaModFix/>
          </a:blip>
          <a:stretch>
            <a:fillRect/>
          </a:stretch>
        </p:blipFill>
        <p:spPr>
          <a:xfrm>
            <a:off x="3447625" y="3187625"/>
            <a:ext cx="2039050" cy="1310075"/>
          </a:xfrm>
          <a:prstGeom prst="rect">
            <a:avLst/>
          </a:prstGeom>
          <a:noFill/>
          <a:ln>
            <a:noFill/>
          </a:ln>
        </p:spPr>
      </p:pic>
      <p:pic>
        <p:nvPicPr>
          <p:cNvPr id="552" name="Google Shape;552;p68"/>
          <p:cNvPicPr preferRelativeResize="0"/>
          <p:nvPr/>
        </p:nvPicPr>
        <p:blipFill rotWithShape="1">
          <a:blip r:embed="rId5">
            <a:alphaModFix/>
          </a:blip>
          <a:srcRect b="6367" l="0" r="0" t="0"/>
          <a:stretch/>
        </p:blipFill>
        <p:spPr>
          <a:xfrm>
            <a:off x="6407175" y="3187625"/>
            <a:ext cx="2039050" cy="1310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latin typeface="Poppins"/>
                <a:ea typeface="Poppins"/>
                <a:cs typeface="Poppins"/>
                <a:sym typeface="Poppins"/>
              </a:rPr>
              <a:t>What is Participation?</a:t>
            </a:r>
            <a:endParaRPr sz="3000">
              <a:latin typeface="Poppins"/>
              <a:ea typeface="Poppins"/>
              <a:cs typeface="Poppins"/>
              <a:sym typeface="Poppins"/>
            </a:endParaRPr>
          </a:p>
          <a:p>
            <a:pPr indent="0" lvl="0" marL="0" rtl="0" algn="l">
              <a:spcBef>
                <a:spcPts val="0"/>
              </a:spcBef>
              <a:spcAft>
                <a:spcPts val="0"/>
              </a:spcAft>
              <a:buNone/>
            </a:pPr>
            <a:r>
              <a:t/>
            </a:r>
            <a:endParaRPr/>
          </a:p>
        </p:txBody>
      </p:sp>
      <p:sp>
        <p:nvSpPr>
          <p:cNvPr id="558" name="Google Shape;558;p69"/>
          <p:cNvSpPr txBox="1"/>
          <p:nvPr>
            <p:ph idx="1" type="body"/>
          </p:nvPr>
        </p:nvSpPr>
        <p:spPr>
          <a:xfrm>
            <a:off x="381200" y="1751350"/>
            <a:ext cx="8520600" cy="1210200"/>
          </a:xfrm>
          <a:prstGeom prst="rect">
            <a:avLst/>
          </a:prstGeom>
        </p:spPr>
        <p:txBody>
          <a:bodyPr anchorCtr="0" anchor="t" bIns="91425" lIns="91425" spcFirstLastPara="1" rIns="91425" wrap="square" tIns="91425">
            <a:normAutofit fontScale="55000"/>
          </a:bodyPr>
          <a:lstStyle/>
          <a:p>
            <a:pPr indent="0" lvl="0" marL="0" rtl="0" algn="ctr">
              <a:lnSpc>
                <a:spcPct val="100000"/>
              </a:lnSpc>
              <a:spcBef>
                <a:spcPts val="0"/>
              </a:spcBef>
              <a:spcAft>
                <a:spcPts val="0"/>
              </a:spcAft>
              <a:buNone/>
            </a:pPr>
            <a:r>
              <a:rPr lang="en" sz="4257">
                <a:solidFill>
                  <a:srgbClr val="595959"/>
                </a:solidFill>
                <a:latin typeface="Calibri"/>
                <a:ea typeface="Calibri"/>
                <a:cs typeface="Calibri"/>
                <a:sym typeface="Calibri"/>
              </a:rPr>
              <a:t>The involvement of people to understand and solve problems</a:t>
            </a:r>
            <a:endParaRPr sz="4257">
              <a:solidFill>
                <a:srgbClr val="595959"/>
              </a:solidFill>
              <a:latin typeface="Calibri"/>
              <a:ea typeface="Calibri"/>
              <a:cs typeface="Calibri"/>
              <a:sym typeface="Calibri"/>
            </a:endParaRPr>
          </a:p>
          <a:p>
            <a:pPr indent="0" lvl="0" marL="0" rtl="0" algn="ctr">
              <a:lnSpc>
                <a:spcPct val="100000"/>
              </a:lnSpc>
              <a:spcBef>
                <a:spcPts val="0"/>
              </a:spcBef>
              <a:spcAft>
                <a:spcPts val="0"/>
              </a:spcAft>
              <a:buNone/>
            </a:pPr>
            <a:r>
              <a:t/>
            </a:r>
            <a:endParaRPr sz="3777">
              <a:solidFill>
                <a:srgbClr val="595959"/>
              </a:solidFill>
            </a:endParaRPr>
          </a:p>
          <a:p>
            <a:pPr indent="0" lvl="0" marL="0" rtl="0" algn="ctr">
              <a:lnSpc>
                <a:spcPct val="100000"/>
              </a:lnSpc>
              <a:spcBef>
                <a:spcPts val="0"/>
              </a:spcBef>
              <a:spcAft>
                <a:spcPts val="0"/>
              </a:spcAft>
              <a:buNone/>
            </a:pPr>
            <a:r>
              <a:t/>
            </a:r>
            <a:endParaRPr sz="1500">
              <a:solidFill>
                <a:srgbClr val="595959"/>
              </a:solidFill>
            </a:endParaRPr>
          </a:p>
          <a:p>
            <a:pPr indent="0" lvl="0" marL="0" rtl="0" algn="l">
              <a:spcBef>
                <a:spcPts val="0"/>
              </a:spcBef>
              <a:spcAft>
                <a:spcPts val="1200"/>
              </a:spcAft>
              <a:buNone/>
            </a:pPr>
            <a:r>
              <a:t/>
            </a:r>
            <a:endParaRPr sz="1500"/>
          </a:p>
        </p:txBody>
      </p:sp>
      <p:pic>
        <p:nvPicPr>
          <p:cNvPr id="559" name="Google Shape;559;p69"/>
          <p:cNvPicPr preferRelativeResize="0"/>
          <p:nvPr/>
        </p:nvPicPr>
        <p:blipFill>
          <a:blip r:embed="rId3">
            <a:alphaModFix/>
          </a:blip>
          <a:stretch>
            <a:fillRect/>
          </a:stretch>
        </p:blipFill>
        <p:spPr>
          <a:xfrm>
            <a:off x="5396575" y="2865975"/>
            <a:ext cx="2917379" cy="16410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latin typeface="Calibri"/>
                <a:ea typeface="Calibri"/>
                <a:cs typeface="Calibri"/>
                <a:sym typeface="Calibri"/>
              </a:rPr>
              <a:t>Why involve Youth?</a:t>
            </a:r>
            <a:endParaRPr sz="3000">
              <a:latin typeface="Calibri"/>
              <a:ea typeface="Calibri"/>
              <a:cs typeface="Calibri"/>
              <a:sym typeface="Calibri"/>
            </a:endParaRPr>
          </a:p>
          <a:p>
            <a:pPr indent="0" lvl="0" marL="0" rtl="0" algn="l">
              <a:spcBef>
                <a:spcPts val="0"/>
              </a:spcBef>
              <a:spcAft>
                <a:spcPts val="0"/>
              </a:spcAft>
              <a:buNone/>
            </a:pPr>
            <a:r>
              <a:t/>
            </a:r>
            <a:endParaRPr/>
          </a:p>
        </p:txBody>
      </p:sp>
      <p:sp>
        <p:nvSpPr>
          <p:cNvPr id="565" name="Google Shape;565;p70"/>
          <p:cNvSpPr txBox="1"/>
          <p:nvPr>
            <p:ph idx="1" type="body"/>
          </p:nvPr>
        </p:nvSpPr>
        <p:spPr>
          <a:xfrm>
            <a:off x="311700" y="1533625"/>
            <a:ext cx="8520600" cy="18153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Clr>
                <a:srgbClr val="595959"/>
              </a:buClr>
              <a:buSzPts val="1700"/>
              <a:buFont typeface="Calibri"/>
              <a:buChar char="●"/>
            </a:pPr>
            <a:r>
              <a:rPr lang="en" sz="1700">
                <a:solidFill>
                  <a:srgbClr val="595959"/>
                </a:solidFill>
                <a:latin typeface="Calibri"/>
                <a:ea typeface="Calibri"/>
                <a:cs typeface="Calibri"/>
                <a:sym typeface="Calibri"/>
              </a:rPr>
              <a:t>Access </a:t>
            </a:r>
            <a:r>
              <a:rPr lang="en" sz="1700">
                <a:solidFill>
                  <a:srgbClr val="595959"/>
                </a:solidFill>
                <a:latin typeface="Calibri"/>
                <a:ea typeface="Calibri"/>
                <a:cs typeface="Calibri"/>
                <a:sym typeface="Calibri"/>
              </a:rPr>
              <a:t>to hard-to-get samples</a:t>
            </a:r>
            <a:endParaRPr sz="1700">
              <a:solidFill>
                <a:srgbClr val="595959"/>
              </a:solidFill>
              <a:latin typeface="Calibri"/>
              <a:ea typeface="Calibri"/>
              <a:cs typeface="Calibri"/>
              <a:sym typeface="Calibri"/>
            </a:endParaRPr>
          </a:p>
          <a:p>
            <a:pPr indent="0" lvl="0" marL="914400" rtl="0" algn="l">
              <a:lnSpc>
                <a:spcPct val="100000"/>
              </a:lnSpc>
              <a:spcBef>
                <a:spcPts val="0"/>
              </a:spcBef>
              <a:spcAft>
                <a:spcPts val="0"/>
              </a:spcAft>
              <a:buNone/>
            </a:pPr>
            <a:r>
              <a:t/>
            </a:r>
            <a:endParaRPr sz="1700">
              <a:solidFill>
                <a:srgbClr val="595959"/>
              </a:solidFill>
              <a:latin typeface="Calibri"/>
              <a:ea typeface="Calibri"/>
              <a:cs typeface="Calibri"/>
              <a:sym typeface="Calibri"/>
            </a:endParaRPr>
          </a:p>
          <a:p>
            <a:pPr indent="-336550" lvl="0" marL="457200" rtl="0" algn="l">
              <a:lnSpc>
                <a:spcPct val="100000"/>
              </a:lnSpc>
              <a:spcBef>
                <a:spcPts val="0"/>
              </a:spcBef>
              <a:spcAft>
                <a:spcPts val="0"/>
              </a:spcAft>
              <a:buClr>
                <a:srgbClr val="595959"/>
              </a:buClr>
              <a:buSzPts val="1700"/>
              <a:buFont typeface="Calibri"/>
              <a:buChar char="●"/>
            </a:pPr>
            <a:r>
              <a:rPr lang="en" sz="1700">
                <a:solidFill>
                  <a:srgbClr val="595959"/>
                </a:solidFill>
                <a:latin typeface="Calibri"/>
                <a:ea typeface="Calibri"/>
                <a:cs typeface="Calibri"/>
                <a:sym typeface="Calibri"/>
              </a:rPr>
              <a:t>Less cynical, affinity to technology, and can take more risks</a:t>
            </a:r>
            <a:endParaRPr sz="1700">
              <a:solidFill>
                <a:srgbClr val="595959"/>
              </a:solidFill>
              <a:latin typeface="Calibri"/>
              <a:ea typeface="Calibri"/>
              <a:cs typeface="Calibri"/>
              <a:sym typeface="Calibri"/>
            </a:endParaRPr>
          </a:p>
          <a:p>
            <a:pPr indent="0" lvl="0" marL="914400" rtl="0" algn="l">
              <a:lnSpc>
                <a:spcPct val="100000"/>
              </a:lnSpc>
              <a:spcBef>
                <a:spcPts val="0"/>
              </a:spcBef>
              <a:spcAft>
                <a:spcPts val="0"/>
              </a:spcAft>
              <a:buNone/>
            </a:pPr>
            <a:r>
              <a:t/>
            </a:r>
            <a:endParaRPr sz="1700">
              <a:solidFill>
                <a:srgbClr val="595959"/>
              </a:solidFill>
              <a:latin typeface="Calibri"/>
              <a:ea typeface="Calibri"/>
              <a:cs typeface="Calibri"/>
              <a:sym typeface="Calibri"/>
            </a:endParaRPr>
          </a:p>
          <a:p>
            <a:pPr indent="-336550" lvl="0" marL="457200" rtl="0" algn="l">
              <a:lnSpc>
                <a:spcPct val="100000"/>
              </a:lnSpc>
              <a:spcBef>
                <a:spcPts val="0"/>
              </a:spcBef>
              <a:spcAft>
                <a:spcPts val="0"/>
              </a:spcAft>
              <a:buClr>
                <a:srgbClr val="595959"/>
              </a:buClr>
              <a:buSzPts val="1700"/>
              <a:buFont typeface="Calibri"/>
              <a:buChar char="●"/>
            </a:pPr>
            <a:r>
              <a:rPr lang="en" sz="1700">
                <a:solidFill>
                  <a:srgbClr val="595959"/>
                </a:solidFill>
                <a:latin typeface="Calibri"/>
                <a:ea typeface="Calibri"/>
                <a:cs typeface="Calibri"/>
                <a:sym typeface="Calibri"/>
              </a:rPr>
              <a:t>Increased understanding and better interpretation of data</a:t>
            </a:r>
            <a:endParaRPr sz="1700">
              <a:solidFill>
                <a:srgbClr val="595959"/>
              </a:solidFill>
              <a:latin typeface="Calibri"/>
              <a:ea typeface="Calibri"/>
              <a:cs typeface="Calibri"/>
              <a:sym typeface="Calibri"/>
            </a:endParaRPr>
          </a:p>
          <a:p>
            <a:pPr indent="0" lvl="0" marL="914400" rtl="0" algn="l">
              <a:lnSpc>
                <a:spcPct val="100000"/>
              </a:lnSpc>
              <a:spcBef>
                <a:spcPts val="0"/>
              </a:spcBef>
              <a:spcAft>
                <a:spcPts val="0"/>
              </a:spcAft>
              <a:buNone/>
            </a:pPr>
            <a:r>
              <a:t/>
            </a:r>
            <a:endParaRPr sz="1700">
              <a:solidFill>
                <a:srgbClr val="595959"/>
              </a:solidFill>
              <a:latin typeface="Calibri"/>
              <a:ea typeface="Calibri"/>
              <a:cs typeface="Calibri"/>
              <a:sym typeface="Calibri"/>
            </a:endParaRPr>
          </a:p>
          <a:p>
            <a:pPr indent="-336550" lvl="0" marL="457200" rtl="0" algn="l">
              <a:lnSpc>
                <a:spcPct val="100000"/>
              </a:lnSpc>
              <a:spcBef>
                <a:spcPts val="0"/>
              </a:spcBef>
              <a:spcAft>
                <a:spcPts val="0"/>
              </a:spcAft>
              <a:buClr>
                <a:srgbClr val="595959"/>
              </a:buClr>
              <a:buSzPts val="1700"/>
              <a:buFont typeface="Calibri"/>
              <a:buChar char="●"/>
            </a:pPr>
            <a:r>
              <a:rPr lang="en" sz="1700">
                <a:solidFill>
                  <a:srgbClr val="595959"/>
                </a:solidFill>
                <a:latin typeface="Calibri"/>
                <a:ea typeface="Calibri"/>
                <a:cs typeface="Calibri"/>
                <a:sym typeface="Calibri"/>
              </a:rPr>
              <a:t>Addressing community needs and challenges </a:t>
            </a:r>
            <a:endParaRPr sz="1700">
              <a:solidFill>
                <a:srgbClr val="595959"/>
              </a:solidFill>
              <a:latin typeface="Calibri"/>
              <a:ea typeface="Calibri"/>
              <a:cs typeface="Calibri"/>
              <a:sym typeface="Calibri"/>
            </a:endParaRPr>
          </a:p>
          <a:p>
            <a:pPr indent="0" lvl="0" marL="0" rtl="0" algn="l">
              <a:spcBef>
                <a:spcPts val="0"/>
              </a:spcBef>
              <a:spcAft>
                <a:spcPts val="1200"/>
              </a:spcAft>
              <a:buNone/>
            </a:pPr>
            <a:r>
              <a:t/>
            </a:r>
            <a:endParaRPr sz="1500"/>
          </a:p>
        </p:txBody>
      </p:sp>
      <p:pic>
        <p:nvPicPr>
          <p:cNvPr id="566" name="Google Shape;566;p70"/>
          <p:cNvPicPr preferRelativeResize="0"/>
          <p:nvPr/>
        </p:nvPicPr>
        <p:blipFill>
          <a:blip r:embed="rId3">
            <a:alphaModFix/>
          </a:blip>
          <a:stretch>
            <a:fillRect/>
          </a:stretch>
        </p:blipFill>
        <p:spPr>
          <a:xfrm>
            <a:off x="6375650" y="1644550"/>
            <a:ext cx="2224600" cy="1976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1"/>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3040">
                <a:latin typeface="Calibri"/>
                <a:ea typeface="Calibri"/>
                <a:cs typeface="Calibri"/>
                <a:sym typeface="Calibri"/>
              </a:rPr>
              <a:t>S</a:t>
            </a:r>
            <a:r>
              <a:rPr lang="en" sz="3040">
                <a:latin typeface="Calibri"/>
                <a:ea typeface="Calibri"/>
                <a:cs typeface="Calibri"/>
                <a:sym typeface="Calibri"/>
              </a:rPr>
              <a:t>tudents can also…</a:t>
            </a:r>
            <a:endParaRPr sz="3040">
              <a:latin typeface="Calibri"/>
              <a:ea typeface="Calibri"/>
              <a:cs typeface="Calibri"/>
              <a:sym typeface="Calibri"/>
            </a:endParaRPr>
          </a:p>
        </p:txBody>
      </p:sp>
      <p:sp>
        <p:nvSpPr>
          <p:cNvPr id="572" name="Google Shape;572;p7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36550" lvl="0" marL="457200" rtl="0" algn="l">
              <a:lnSpc>
                <a:spcPct val="200000"/>
              </a:lnSpc>
              <a:spcBef>
                <a:spcPts val="0"/>
              </a:spcBef>
              <a:spcAft>
                <a:spcPts val="0"/>
              </a:spcAft>
              <a:buSzPts val="1700"/>
              <a:buFont typeface="Calibri"/>
              <a:buChar char="●"/>
            </a:pPr>
            <a:r>
              <a:rPr lang="en" sz="1700">
                <a:latin typeface="Calibri"/>
                <a:ea typeface="Calibri"/>
                <a:cs typeface="Calibri"/>
                <a:sym typeface="Calibri"/>
              </a:rPr>
              <a:t>Act as facilitators for govt/non-govt agencies in the college</a:t>
            </a:r>
            <a:endParaRPr sz="1700">
              <a:latin typeface="Calibri"/>
              <a:ea typeface="Calibri"/>
              <a:cs typeface="Calibri"/>
              <a:sym typeface="Calibri"/>
            </a:endParaRPr>
          </a:p>
          <a:p>
            <a:pPr indent="-336550" lvl="0" marL="457200" rtl="0" algn="l">
              <a:lnSpc>
                <a:spcPct val="200000"/>
              </a:lnSpc>
              <a:spcBef>
                <a:spcPts val="0"/>
              </a:spcBef>
              <a:spcAft>
                <a:spcPts val="0"/>
              </a:spcAft>
              <a:buSzPts val="1700"/>
              <a:buFont typeface="Calibri"/>
              <a:buChar char="●"/>
            </a:pPr>
            <a:r>
              <a:rPr lang="en" sz="1700">
                <a:latin typeface="Calibri"/>
                <a:ea typeface="Calibri"/>
                <a:cs typeface="Calibri"/>
                <a:sym typeface="Calibri"/>
              </a:rPr>
              <a:t>Associate with other non-govt entities working in that habitat</a:t>
            </a:r>
            <a:endParaRPr sz="1700">
              <a:latin typeface="Calibri"/>
              <a:ea typeface="Calibri"/>
              <a:cs typeface="Calibri"/>
              <a:sym typeface="Calibri"/>
            </a:endParaRPr>
          </a:p>
          <a:p>
            <a:pPr indent="-336550" lvl="0" marL="457200" rtl="0" algn="l">
              <a:lnSpc>
                <a:spcPct val="200000"/>
              </a:lnSpc>
              <a:spcBef>
                <a:spcPts val="0"/>
              </a:spcBef>
              <a:spcAft>
                <a:spcPts val="0"/>
              </a:spcAft>
              <a:buSzPts val="1700"/>
              <a:buFont typeface="Calibri"/>
              <a:buChar char="●"/>
            </a:pPr>
            <a:r>
              <a:rPr lang="en" sz="1700">
                <a:latin typeface="Calibri"/>
                <a:ea typeface="Calibri"/>
                <a:cs typeface="Calibri"/>
                <a:sym typeface="Calibri"/>
              </a:rPr>
              <a:t>Rope in district administration for deployment of the </a:t>
            </a:r>
            <a:r>
              <a:rPr lang="en" sz="1700">
                <a:latin typeface="Calibri"/>
                <a:ea typeface="Calibri"/>
                <a:cs typeface="Calibri"/>
                <a:sym typeface="Calibri"/>
              </a:rPr>
              <a:t>program</a:t>
            </a:r>
            <a:endParaRPr sz="1700">
              <a:latin typeface="Calibri"/>
              <a:ea typeface="Calibri"/>
              <a:cs typeface="Calibri"/>
              <a:sym typeface="Calibri"/>
            </a:endParaRPr>
          </a:p>
          <a:p>
            <a:pPr indent="-336550" lvl="0" marL="457200" rtl="0" algn="l">
              <a:lnSpc>
                <a:spcPct val="200000"/>
              </a:lnSpc>
              <a:spcBef>
                <a:spcPts val="0"/>
              </a:spcBef>
              <a:spcAft>
                <a:spcPts val="0"/>
              </a:spcAft>
              <a:buSzPts val="1700"/>
              <a:buFont typeface="Calibri"/>
              <a:buChar char="●"/>
            </a:pPr>
            <a:r>
              <a:rPr lang="en" sz="1700">
                <a:latin typeface="Calibri"/>
                <a:ea typeface="Calibri"/>
                <a:cs typeface="Calibri"/>
                <a:sym typeface="Calibri"/>
              </a:rPr>
              <a:t>Organise in-house training and induction Program</a:t>
            </a:r>
            <a:endParaRPr sz="17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Benefits to students</a:t>
            </a:r>
            <a:endParaRPr/>
          </a:p>
        </p:txBody>
      </p:sp>
      <p:sp>
        <p:nvSpPr>
          <p:cNvPr id="578" name="Google Shape;578;p7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36550" lvl="0" marL="457200" marR="0" rtl="0" algn="l">
              <a:lnSpc>
                <a:spcPct val="200000"/>
              </a:lnSpc>
              <a:spcBef>
                <a:spcPts val="0"/>
              </a:spcBef>
              <a:spcAft>
                <a:spcPts val="0"/>
              </a:spcAft>
              <a:buSzPts val="1700"/>
              <a:buFont typeface="Calibri"/>
              <a:buChar char="●"/>
            </a:pPr>
            <a:r>
              <a:rPr lang="en" sz="1700">
                <a:latin typeface="Calibri"/>
                <a:ea typeface="Calibri"/>
                <a:cs typeface="Calibri"/>
                <a:sym typeface="Calibri"/>
              </a:rPr>
              <a:t>Skill Development</a:t>
            </a:r>
            <a:endParaRPr sz="1700">
              <a:latin typeface="Calibri"/>
              <a:ea typeface="Calibri"/>
              <a:cs typeface="Calibri"/>
              <a:sym typeface="Calibri"/>
            </a:endParaRPr>
          </a:p>
          <a:p>
            <a:pPr indent="-336550" lvl="0" marL="457200" marR="0" rtl="0" algn="l">
              <a:lnSpc>
                <a:spcPct val="200000"/>
              </a:lnSpc>
              <a:spcBef>
                <a:spcPts val="0"/>
              </a:spcBef>
              <a:spcAft>
                <a:spcPts val="0"/>
              </a:spcAft>
              <a:buSzPts val="1700"/>
              <a:buFont typeface="Calibri"/>
              <a:buChar char="●"/>
            </a:pPr>
            <a:r>
              <a:rPr lang="en" sz="1700">
                <a:latin typeface="Calibri"/>
                <a:ea typeface="Calibri"/>
                <a:cs typeface="Calibri"/>
                <a:sym typeface="Calibri"/>
              </a:rPr>
              <a:t>Social Competencies</a:t>
            </a:r>
            <a:endParaRPr sz="1700">
              <a:latin typeface="Calibri"/>
              <a:ea typeface="Calibri"/>
              <a:cs typeface="Calibri"/>
              <a:sym typeface="Calibri"/>
            </a:endParaRPr>
          </a:p>
          <a:p>
            <a:pPr indent="-336550" lvl="0" marL="457200" marR="0" rtl="0" algn="l">
              <a:lnSpc>
                <a:spcPct val="200000"/>
              </a:lnSpc>
              <a:spcBef>
                <a:spcPts val="0"/>
              </a:spcBef>
              <a:spcAft>
                <a:spcPts val="0"/>
              </a:spcAft>
              <a:buSzPts val="1700"/>
              <a:buFont typeface="Calibri"/>
              <a:buChar char="●"/>
            </a:pPr>
            <a:r>
              <a:rPr lang="en" sz="1700">
                <a:latin typeface="Calibri"/>
                <a:ea typeface="Calibri"/>
                <a:cs typeface="Calibri"/>
                <a:sym typeface="Calibri"/>
              </a:rPr>
              <a:t>Self confidence       </a:t>
            </a:r>
            <a:endParaRPr sz="1700">
              <a:latin typeface="Calibri"/>
              <a:ea typeface="Calibri"/>
              <a:cs typeface="Calibri"/>
              <a:sym typeface="Calibri"/>
            </a:endParaRPr>
          </a:p>
          <a:p>
            <a:pPr indent="-336550" lvl="0" marL="457200" marR="0" rtl="0" algn="l">
              <a:lnSpc>
                <a:spcPct val="200000"/>
              </a:lnSpc>
              <a:spcBef>
                <a:spcPts val="0"/>
              </a:spcBef>
              <a:spcAft>
                <a:spcPts val="0"/>
              </a:spcAft>
              <a:buSzPts val="1700"/>
              <a:buFont typeface="Calibri"/>
              <a:buChar char="●"/>
            </a:pPr>
            <a:r>
              <a:rPr lang="en" sz="1700">
                <a:latin typeface="Calibri"/>
                <a:ea typeface="Calibri"/>
                <a:cs typeface="Calibri"/>
                <a:sym typeface="Calibri"/>
              </a:rPr>
              <a:t>Identity exploration</a:t>
            </a:r>
            <a:endParaRPr sz="1700">
              <a:latin typeface="Calibri"/>
              <a:ea typeface="Calibri"/>
              <a:cs typeface="Calibri"/>
              <a:sym typeface="Calibri"/>
            </a:endParaRPr>
          </a:p>
          <a:p>
            <a:pPr indent="-336550" lvl="0" marL="457200" marR="0" rtl="0" algn="l">
              <a:lnSpc>
                <a:spcPct val="200000"/>
              </a:lnSpc>
              <a:spcBef>
                <a:spcPts val="0"/>
              </a:spcBef>
              <a:spcAft>
                <a:spcPts val="0"/>
              </a:spcAft>
              <a:buSzPts val="1700"/>
              <a:buFont typeface="Calibri"/>
              <a:buChar char="●"/>
            </a:pPr>
            <a:r>
              <a:rPr lang="en" sz="1700">
                <a:latin typeface="Calibri"/>
                <a:ea typeface="Calibri"/>
                <a:cs typeface="Calibri"/>
                <a:sym typeface="Calibri"/>
              </a:rPr>
              <a:t>Social Capital</a:t>
            </a:r>
            <a:endParaRPr sz="1700">
              <a:latin typeface="Calibri"/>
              <a:ea typeface="Calibri"/>
              <a:cs typeface="Calibri"/>
              <a:sym typeface="Calibri"/>
            </a:endParaRPr>
          </a:p>
          <a:p>
            <a:pPr indent="0" lvl="0" marL="0" rtl="0" algn="l">
              <a:spcBef>
                <a:spcPts val="1200"/>
              </a:spcBef>
              <a:spcAft>
                <a:spcPts val="1200"/>
              </a:spcAft>
              <a:buNone/>
            </a:pPr>
            <a:r>
              <a:t/>
            </a:r>
            <a:endParaRPr/>
          </a:p>
        </p:txBody>
      </p:sp>
      <p:pic>
        <p:nvPicPr>
          <p:cNvPr id="579" name="Google Shape;579;p72"/>
          <p:cNvPicPr preferRelativeResize="0"/>
          <p:nvPr/>
        </p:nvPicPr>
        <p:blipFill>
          <a:blip r:embed="rId3">
            <a:alphaModFix/>
          </a:blip>
          <a:stretch>
            <a:fillRect/>
          </a:stretch>
        </p:blipFill>
        <p:spPr>
          <a:xfrm>
            <a:off x="5892500" y="1568875"/>
            <a:ext cx="2183500" cy="218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1000"/>
                                        <p:tgtEl>
                                          <p:spTgt spid="5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Case Study of Terai, Nepal</a:t>
            </a:r>
            <a:endParaRPr/>
          </a:p>
        </p:txBody>
      </p:sp>
      <p:sp>
        <p:nvSpPr>
          <p:cNvPr id="585" name="Google Shape;585;p73"/>
          <p:cNvSpPr txBox="1"/>
          <p:nvPr>
            <p:ph idx="1" type="body"/>
          </p:nvPr>
        </p:nvSpPr>
        <p:spPr>
          <a:xfrm>
            <a:off x="311700" y="1301650"/>
            <a:ext cx="6304500" cy="3267300"/>
          </a:xfrm>
          <a:prstGeom prst="rect">
            <a:avLst/>
          </a:prstGeom>
        </p:spPr>
        <p:txBody>
          <a:bodyPr anchorCtr="0" anchor="t" bIns="91425" lIns="91425" spcFirstLastPara="1" rIns="91425" wrap="square" tIns="91425">
            <a:normAutofit fontScale="25000" lnSpcReduction="20000"/>
          </a:bodyPr>
          <a:lstStyle/>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Political instability- Government and Nepal Maoists</a:t>
            </a:r>
            <a:endParaRPr sz="5600">
              <a:latin typeface="Calibri"/>
              <a:ea typeface="Calibri"/>
              <a:cs typeface="Calibri"/>
              <a:sym typeface="Calibri"/>
            </a:endParaRPr>
          </a:p>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Government failed to fulfil the expectations of the people that led to increase in criminal activities </a:t>
            </a:r>
            <a:endParaRPr sz="5600">
              <a:latin typeface="Calibri"/>
              <a:ea typeface="Calibri"/>
              <a:cs typeface="Calibri"/>
              <a:sym typeface="Calibri"/>
            </a:endParaRPr>
          </a:p>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The Government officials worked from the district headquarters because of security issues</a:t>
            </a:r>
            <a:endParaRPr sz="5600">
              <a:latin typeface="Calibri"/>
              <a:ea typeface="Calibri"/>
              <a:cs typeface="Calibri"/>
              <a:sym typeface="Calibri"/>
            </a:endParaRPr>
          </a:p>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The rural communities therefore did not have access to even basic facilities </a:t>
            </a:r>
            <a:endParaRPr sz="5600">
              <a:latin typeface="Calibri"/>
              <a:ea typeface="Calibri"/>
              <a:cs typeface="Calibri"/>
              <a:sym typeface="Calibri"/>
            </a:endParaRPr>
          </a:p>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To address such conflict imposed vulnerabilities and to empower youth many organizations came forward and funded community development projects in Central and Eastern Terai.</a:t>
            </a:r>
            <a:endParaRPr sz="5600">
              <a:latin typeface="Calibri"/>
              <a:ea typeface="Calibri"/>
              <a:cs typeface="Calibri"/>
              <a:sym typeface="Calibri"/>
            </a:endParaRPr>
          </a:p>
          <a:p>
            <a:pPr indent="0" lvl="0" marL="0" rtl="0" algn="l">
              <a:spcBef>
                <a:spcPts val="1200"/>
              </a:spcBef>
              <a:spcAft>
                <a:spcPts val="0"/>
              </a:spcAft>
              <a:buNone/>
            </a:pPr>
            <a:r>
              <a:t/>
            </a:r>
            <a:endParaRPr sz="1500">
              <a:solidFill>
                <a:srgbClr val="595959"/>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4"/>
          <p:cNvSpPr txBox="1"/>
          <p:nvPr>
            <p:ph idx="1" type="body"/>
          </p:nvPr>
        </p:nvSpPr>
        <p:spPr>
          <a:xfrm>
            <a:off x="311700" y="424250"/>
            <a:ext cx="6062400" cy="4144800"/>
          </a:xfrm>
          <a:prstGeom prst="rect">
            <a:avLst/>
          </a:prstGeom>
        </p:spPr>
        <p:txBody>
          <a:bodyPr anchorCtr="0" anchor="t" bIns="91425" lIns="91425" spcFirstLastPara="1" rIns="91425" wrap="square" tIns="91425">
            <a:normAutofit fontScale="25000" lnSpcReduction="20000"/>
          </a:bodyPr>
          <a:lstStyle/>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These projects empowered youth to work on small-scaled development projects with other community members.</a:t>
            </a:r>
            <a:endParaRPr sz="5600">
              <a:latin typeface="Calibri"/>
              <a:ea typeface="Calibri"/>
              <a:cs typeface="Calibri"/>
              <a:sym typeface="Calibri"/>
            </a:endParaRPr>
          </a:p>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The Youth worked on projects like school infrastructure, health camps, rural roads, and hand pumps etc.</a:t>
            </a:r>
            <a:endParaRPr sz="5600">
              <a:latin typeface="Calibri"/>
              <a:ea typeface="Calibri"/>
              <a:cs typeface="Calibri"/>
              <a:sym typeface="Calibri"/>
            </a:endParaRPr>
          </a:p>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They even spread awareness on self-reliance and mobilized community funds to development activities.</a:t>
            </a:r>
            <a:endParaRPr sz="5600">
              <a:latin typeface="Calibri"/>
              <a:ea typeface="Calibri"/>
              <a:cs typeface="Calibri"/>
              <a:sym typeface="Calibri"/>
            </a:endParaRPr>
          </a:p>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They have set up Youth Mobilization Committee and strengthened the local Government and worked on bigger issues like Electricity, irrigation, etc.</a:t>
            </a:r>
            <a:endParaRPr sz="5600">
              <a:latin typeface="Calibri"/>
              <a:ea typeface="Calibri"/>
              <a:cs typeface="Calibri"/>
              <a:sym typeface="Calibri"/>
            </a:endParaRPr>
          </a:p>
          <a:p>
            <a:pPr indent="-317500" lvl="0" marL="457200" marR="0" rtl="0" algn="l">
              <a:lnSpc>
                <a:spcPct val="200000"/>
              </a:lnSpc>
              <a:spcBef>
                <a:spcPts val="0"/>
              </a:spcBef>
              <a:spcAft>
                <a:spcPts val="0"/>
              </a:spcAft>
              <a:buSzPct val="100000"/>
              <a:buFont typeface="Calibri"/>
              <a:buChar char="●"/>
            </a:pPr>
            <a:r>
              <a:rPr lang="en" sz="5600">
                <a:latin typeface="Calibri"/>
                <a:ea typeface="Calibri"/>
                <a:cs typeface="Calibri"/>
                <a:sym typeface="Calibri"/>
              </a:rPr>
              <a:t>This competence made the youth members to get invited for council meetings and thus they became important decision makers of the community.</a:t>
            </a:r>
            <a:endParaRPr sz="5600">
              <a:latin typeface="Calibri"/>
              <a:ea typeface="Calibri"/>
              <a:cs typeface="Calibri"/>
              <a:sym typeface="Calibri"/>
            </a:endParaRPr>
          </a:p>
          <a:p>
            <a:pPr indent="0" lvl="0" marL="0" rtl="0" algn="l">
              <a:spcBef>
                <a:spcPts val="1200"/>
              </a:spcBef>
              <a:spcAft>
                <a:spcPts val="1200"/>
              </a:spcAft>
              <a:buNone/>
            </a:pPr>
            <a:r>
              <a:t/>
            </a:r>
            <a:endParaRPr/>
          </a:p>
        </p:txBody>
      </p:sp>
      <p:pic>
        <p:nvPicPr>
          <p:cNvPr id="591" name="Google Shape;591;p74"/>
          <p:cNvPicPr preferRelativeResize="0"/>
          <p:nvPr/>
        </p:nvPicPr>
        <p:blipFill>
          <a:blip r:embed="rId3">
            <a:alphaModFix/>
          </a:blip>
          <a:stretch>
            <a:fillRect/>
          </a:stretch>
        </p:blipFill>
        <p:spPr>
          <a:xfrm>
            <a:off x="6596050" y="1200801"/>
            <a:ext cx="1996900" cy="2152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267250" y="172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940">
                <a:latin typeface="Calibri"/>
                <a:ea typeface="Calibri"/>
                <a:cs typeface="Calibri"/>
                <a:sym typeface="Calibri"/>
              </a:rPr>
              <a:t>What is Community Service?</a:t>
            </a:r>
            <a:endParaRPr sz="2940">
              <a:latin typeface="Calibri"/>
              <a:ea typeface="Calibri"/>
              <a:cs typeface="Calibri"/>
              <a:sym typeface="Calibri"/>
            </a:endParaRPr>
          </a:p>
        </p:txBody>
      </p:sp>
      <p:sp>
        <p:nvSpPr>
          <p:cNvPr id="120" name="Google Shape;120;p21"/>
          <p:cNvSpPr txBox="1"/>
          <p:nvPr>
            <p:ph idx="1" type="body"/>
          </p:nvPr>
        </p:nvSpPr>
        <p:spPr>
          <a:xfrm>
            <a:off x="311700" y="954275"/>
            <a:ext cx="8520600" cy="1520700"/>
          </a:xfrm>
          <a:prstGeom prst="rect">
            <a:avLst/>
          </a:prstGeom>
        </p:spPr>
        <p:txBody>
          <a:bodyPr anchorCtr="0" anchor="t" bIns="91425" lIns="91425" spcFirstLastPara="1" rIns="91425" wrap="square" tIns="91425">
            <a:normAutofit lnSpcReduction="20000"/>
          </a:bodyPr>
          <a:lstStyle/>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Work done by a person or group of people which will benefit others</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It is often done in the area you live in</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It is mainly performed on volunteer basis</a:t>
            </a:r>
            <a:endParaRPr sz="1500">
              <a:latin typeface="Calibri"/>
              <a:ea typeface="Calibri"/>
              <a:cs typeface="Calibri"/>
              <a:sym typeface="Calibri"/>
            </a:endParaRPr>
          </a:p>
          <a:p>
            <a:pPr indent="0" lvl="0" marL="0" rtl="0" algn="l">
              <a:spcBef>
                <a:spcPts val="1200"/>
              </a:spcBef>
              <a:spcAft>
                <a:spcPts val="1200"/>
              </a:spcAft>
              <a:buNone/>
            </a:pPr>
            <a:r>
              <a:t/>
            </a:r>
            <a:endParaRPr/>
          </a:p>
        </p:txBody>
      </p:sp>
      <p:sp>
        <p:nvSpPr>
          <p:cNvPr id="121" name="Google Shape;121;p21"/>
          <p:cNvSpPr txBox="1"/>
          <p:nvPr/>
        </p:nvSpPr>
        <p:spPr>
          <a:xfrm>
            <a:off x="761650" y="2839750"/>
            <a:ext cx="753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22" name="Google Shape;122;p21"/>
          <p:cNvSpPr txBox="1"/>
          <p:nvPr/>
        </p:nvSpPr>
        <p:spPr>
          <a:xfrm>
            <a:off x="311700" y="2839750"/>
            <a:ext cx="6328200" cy="1800900"/>
          </a:xfrm>
          <a:prstGeom prst="rect">
            <a:avLst/>
          </a:prstGeom>
          <a:noFill/>
          <a:ln>
            <a:noFill/>
          </a:ln>
        </p:spPr>
        <p:txBody>
          <a:bodyPr anchorCtr="0" anchor="t" bIns="91425" lIns="91425" spcFirstLastPara="1" rIns="91425" wrap="square" tIns="91425">
            <a:spAutoFit/>
          </a:bodyPr>
          <a:lstStyle/>
          <a:p>
            <a:pPr indent="-323850" lvl="0" marL="457200" rtl="0" algn="l">
              <a:lnSpc>
                <a:spcPct val="150000"/>
              </a:lnSpc>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Children</a:t>
            </a:r>
            <a:endParaRPr sz="1500">
              <a:solidFill>
                <a:schemeClr val="dk2"/>
              </a:solidFill>
              <a:latin typeface="Calibri"/>
              <a:ea typeface="Calibri"/>
              <a:cs typeface="Calibri"/>
              <a:sym typeface="Calibri"/>
            </a:endParaRPr>
          </a:p>
          <a:p>
            <a:pPr indent="-323850" lvl="0" marL="457200" rtl="0" algn="l">
              <a:lnSpc>
                <a:spcPct val="150000"/>
              </a:lnSpc>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Citizens </a:t>
            </a:r>
            <a:endParaRPr sz="1500">
              <a:solidFill>
                <a:schemeClr val="dk2"/>
              </a:solidFill>
              <a:latin typeface="Calibri"/>
              <a:ea typeface="Calibri"/>
              <a:cs typeface="Calibri"/>
              <a:sym typeface="Calibri"/>
            </a:endParaRPr>
          </a:p>
          <a:p>
            <a:pPr indent="-323850" lvl="0" marL="457200" rtl="0" algn="l">
              <a:lnSpc>
                <a:spcPct val="150000"/>
              </a:lnSpc>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People with disabilities</a:t>
            </a:r>
            <a:endParaRPr sz="1500">
              <a:solidFill>
                <a:schemeClr val="dk2"/>
              </a:solidFill>
              <a:latin typeface="Calibri"/>
              <a:ea typeface="Calibri"/>
              <a:cs typeface="Calibri"/>
              <a:sym typeface="Calibri"/>
            </a:endParaRPr>
          </a:p>
          <a:p>
            <a:pPr indent="-323850" lvl="0" marL="457200" rtl="0" algn="l">
              <a:lnSpc>
                <a:spcPct val="150000"/>
              </a:lnSpc>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Animals</a:t>
            </a:r>
            <a:endParaRPr sz="1500">
              <a:solidFill>
                <a:schemeClr val="dk2"/>
              </a:solidFill>
              <a:latin typeface="Calibri"/>
              <a:ea typeface="Calibri"/>
              <a:cs typeface="Calibri"/>
              <a:sym typeface="Calibri"/>
            </a:endParaRPr>
          </a:p>
          <a:p>
            <a:pPr indent="-323850" lvl="0" marL="457200" rtl="0" algn="l">
              <a:lnSpc>
                <a:spcPct val="150000"/>
              </a:lnSpc>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Environment</a:t>
            </a:r>
            <a:r>
              <a:rPr lang="en" sz="1500">
                <a:solidFill>
                  <a:schemeClr val="dk2"/>
                </a:solidFill>
                <a:latin typeface="Calibri"/>
                <a:ea typeface="Calibri"/>
                <a:cs typeface="Calibri"/>
                <a:sym typeface="Calibri"/>
              </a:rPr>
              <a:t> </a:t>
            </a:r>
            <a:endParaRPr sz="1100">
              <a:latin typeface="Calibri"/>
              <a:ea typeface="Calibri"/>
              <a:cs typeface="Calibri"/>
              <a:sym typeface="Calibri"/>
            </a:endParaRPr>
          </a:p>
        </p:txBody>
      </p:sp>
      <p:sp>
        <p:nvSpPr>
          <p:cNvPr id="123" name="Google Shape;123;p21"/>
          <p:cNvSpPr txBox="1"/>
          <p:nvPr/>
        </p:nvSpPr>
        <p:spPr>
          <a:xfrm>
            <a:off x="267250" y="3127100"/>
            <a:ext cx="581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24" name="Google Shape;124;p21"/>
          <p:cNvSpPr txBox="1"/>
          <p:nvPr/>
        </p:nvSpPr>
        <p:spPr>
          <a:xfrm>
            <a:off x="311700" y="2125350"/>
            <a:ext cx="7795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Calibri"/>
                <a:ea typeface="Calibri"/>
                <a:cs typeface="Calibri"/>
                <a:sym typeface="Calibri"/>
              </a:rPr>
              <a:t>Whom it benefits?</a:t>
            </a:r>
            <a:endParaRPr b="1" sz="3000">
              <a:solidFill>
                <a:schemeClr val="accent1"/>
              </a:solidFill>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pic>
        <p:nvPicPr>
          <p:cNvPr id="125" name="Google Shape;125;p21"/>
          <p:cNvPicPr preferRelativeResize="0"/>
          <p:nvPr/>
        </p:nvPicPr>
        <p:blipFill>
          <a:blip r:embed="rId3">
            <a:alphaModFix/>
          </a:blip>
          <a:stretch>
            <a:fillRect/>
          </a:stretch>
        </p:blipFill>
        <p:spPr>
          <a:xfrm>
            <a:off x="5050200" y="2055425"/>
            <a:ext cx="3547400" cy="2660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latin typeface="Calibri"/>
                <a:ea typeface="Calibri"/>
                <a:cs typeface="Calibri"/>
                <a:sym typeface="Calibri"/>
              </a:rPr>
              <a:t>Gaps of Youth Participation in Community Development</a:t>
            </a:r>
            <a:endParaRPr>
              <a:latin typeface="Calibri"/>
              <a:ea typeface="Calibri"/>
              <a:cs typeface="Calibri"/>
              <a:sym typeface="Calibri"/>
            </a:endParaRPr>
          </a:p>
        </p:txBody>
      </p:sp>
      <p:sp>
        <p:nvSpPr>
          <p:cNvPr id="597" name="Google Shape;597;p75"/>
          <p:cNvSpPr txBox="1"/>
          <p:nvPr>
            <p:ph idx="1" type="body"/>
          </p:nvPr>
        </p:nvSpPr>
        <p:spPr>
          <a:xfrm>
            <a:off x="311700" y="1483200"/>
            <a:ext cx="8520600" cy="3085800"/>
          </a:xfrm>
          <a:prstGeom prst="rect">
            <a:avLst/>
          </a:prstGeom>
        </p:spPr>
        <p:txBody>
          <a:bodyPr anchorCtr="0" anchor="t" bIns="91425" lIns="91425" spcFirstLastPara="1" rIns="91425" wrap="square" tIns="91425">
            <a:normAutofit/>
          </a:bodyPr>
          <a:lstStyle/>
          <a:p>
            <a:pPr indent="-323850" lvl="0" marL="457200" rtl="0" algn="l">
              <a:lnSpc>
                <a:spcPct val="100000"/>
              </a:lnSpc>
              <a:spcBef>
                <a:spcPts val="0"/>
              </a:spcBef>
              <a:spcAft>
                <a:spcPts val="0"/>
              </a:spcAft>
              <a:buClr>
                <a:srgbClr val="595959"/>
              </a:buClr>
              <a:buSzPts val="1500"/>
              <a:buChar char="●"/>
            </a:pPr>
            <a:r>
              <a:rPr lang="en" sz="1500">
                <a:solidFill>
                  <a:srgbClr val="595959"/>
                </a:solidFill>
              </a:rPr>
              <a:t>Inadequate awareness</a:t>
            </a:r>
            <a:endParaRPr sz="1500">
              <a:solidFill>
                <a:srgbClr val="595959"/>
              </a:solidFill>
            </a:endParaRPr>
          </a:p>
          <a:p>
            <a:pPr indent="0" lvl="0" marL="914400" rtl="0" algn="l">
              <a:lnSpc>
                <a:spcPct val="100000"/>
              </a:lnSpc>
              <a:spcBef>
                <a:spcPts val="0"/>
              </a:spcBef>
              <a:spcAft>
                <a:spcPts val="0"/>
              </a:spcAft>
              <a:buNone/>
            </a:pPr>
            <a:r>
              <a:t/>
            </a:r>
            <a:endParaRPr sz="1500">
              <a:solidFill>
                <a:srgbClr val="595959"/>
              </a:solidFill>
            </a:endParaRPr>
          </a:p>
          <a:p>
            <a:pPr indent="-323850" lvl="0" marL="457200" rtl="0" algn="l">
              <a:lnSpc>
                <a:spcPct val="100000"/>
              </a:lnSpc>
              <a:spcBef>
                <a:spcPts val="0"/>
              </a:spcBef>
              <a:spcAft>
                <a:spcPts val="0"/>
              </a:spcAft>
              <a:buClr>
                <a:srgbClr val="595959"/>
              </a:buClr>
              <a:buSzPts val="1500"/>
              <a:buChar char="●"/>
            </a:pPr>
            <a:r>
              <a:rPr lang="en" sz="1500">
                <a:solidFill>
                  <a:srgbClr val="595959"/>
                </a:solidFill>
              </a:rPr>
              <a:t>Lack of mot</a:t>
            </a:r>
            <a:r>
              <a:rPr lang="en" sz="1500">
                <a:solidFill>
                  <a:srgbClr val="595959"/>
                </a:solidFill>
              </a:rPr>
              <a:t>ivation</a:t>
            </a:r>
            <a:endParaRPr sz="1500">
              <a:solidFill>
                <a:srgbClr val="595959"/>
              </a:solidFill>
            </a:endParaRPr>
          </a:p>
          <a:p>
            <a:pPr indent="0" lvl="0" marL="914400" rtl="0" algn="l">
              <a:lnSpc>
                <a:spcPct val="100000"/>
              </a:lnSpc>
              <a:spcBef>
                <a:spcPts val="0"/>
              </a:spcBef>
              <a:spcAft>
                <a:spcPts val="0"/>
              </a:spcAft>
              <a:buNone/>
            </a:pPr>
            <a:r>
              <a:t/>
            </a:r>
            <a:endParaRPr sz="1500">
              <a:solidFill>
                <a:srgbClr val="595959"/>
              </a:solidFill>
            </a:endParaRPr>
          </a:p>
          <a:p>
            <a:pPr indent="-323850" lvl="0" marL="457200" rtl="0" algn="l">
              <a:lnSpc>
                <a:spcPct val="100000"/>
              </a:lnSpc>
              <a:spcBef>
                <a:spcPts val="0"/>
              </a:spcBef>
              <a:spcAft>
                <a:spcPts val="0"/>
              </a:spcAft>
              <a:buClr>
                <a:srgbClr val="595959"/>
              </a:buClr>
              <a:buSzPts val="1500"/>
              <a:buChar char="●"/>
            </a:pPr>
            <a:r>
              <a:rPr lang="en" sz="1500">
                <a:solidFill>
                  <a:srgbClr val="595959"/>
                </a:solidFill>
              </a:rPr>
              <a:t>Lack of professional connections </a:t>
            </a:r>
            <a:endParaRPr sz="1500">
              <a:solidFill>
                <a:srgbClr val="595959"/>
              </a:solidFill>
            </a:endParaRPr>
          </a:p>
          <a:p>
            <a:pPr indent="0" lvl="0" marL="914400" rtl="0" algn="l">
              <a:lnSpc>
                <a:spcPct val="100000"/>
              </a:lnSpc>
              <a:spcBef>
                <a:spcPts val="0"/>
              </a:spcBef>
              <a:spcAft>
                <a:spcPts val="0"/>
              </a:spcAft>
              <a:buNone/>
            </a:pPr>
            <a:r>
              <a:t/>
            </a:r>
            <a:endParaRPr sz="1500">
              <a:solidFill>
                <a:srgbClr val="595959"/>
              </a:solidFill>
            </a:endParaRPr>
          </a:p>
          <a:p>
            <a:pPr indent="-323850" lvl="0" marL="457200" rtl="0" algn="l">
              <a:lnSpc>
                <a:spcPct val="100000"/>
              </a:lnSpc>
              <a:spcBef>
                <a:spcPts val="0"/>
              </a:spcBef>
              <a:spcAft>
                <a:spcPts val="0"/>
              </a:spcAft>
              <a:buClr>
                <a:srgbClr val="595959"/>
              </a:buClr>
              <a:buSzPts val="1500"/>
              <a:buChar char="●"/>
            </a:pPr>
            <a:r>
              <a:rPr lang="en" sz="1500">
                <a:solidFill>
                  <a:srgbClr val="595959"/>
                </a:solidFill>
              </a:rPr>
              <a:t>Improper program planning</a:t>
            </a:r>
            <a:endParaRPr sz="1500">
              <a:solidFill>
                <a:srgbClr val="595959"/>
              </a:solidFill>
            </a:endParaRPr>
          </a:p>
          <a:p>
            <a:pPr indent="0" lvl="0" marL="914400" rtl="0" algn="l">
              <a:lnSpc>
                <a:spcPct val="100000"/>
              </a:lnSpc>
              <a:spcBef>
                <a:spcPts val="0"/>
              </a:spcBef>
              <a:spcAft>
                <a:spcPts val="0"/>
              </a:spcAft>
              <a:buNone/>
            </a:pPr>
            <a:r>
              <a:t/>
            </a:r>
            <a:endParaRPr sz="1500">
              <a:solidFill>
                <a:srgbClr val="595959"/>
              </a:solidFill>
            </a:endParaRPr>
          </a:p>
          <a:p>
            <a:pPr indent="-323850" lvl="0" marL="457200" rtl="0" algn="l">
              <a:lnSpc>
                <a:spcPct val="100000"/>
              </a:lnSpc>
              <a:spcBef>
                <a:spcPts val="0"/>
              </a:spcBef>
              <a:spcAft>
                <a:spcPts val="0"/>
              </a:spcAft>
              <a:buClr>
                <a:srgbClr val="595959"/>
              </a:buClr>
              <a:buSzPts val="1500"/>
              <a:buChar char="●"/>
            </a:pPr>
            <a:r>
              <a:rPr lang="en" sz="1500">
                <a:solidFill>
                  <a:srgbClr val="595959"/>
                </a:solidFill>
              </a:rPr>
              <a:t>Lack of Funds</a:t>
            </a:r>
            <a:endParaRPr sz="1500">
              <a:solidFill>
                <a:srgbClr val="595959"/>
              </a:solidFill>
            </a:endParaRPr>
          </a:p>
          <a:p>
            <a:pPr indent="0" lvl="0" marL="457200" rtl="0" algn="l">
              <a:lnSpc>
                <a:spcPct val="100000"/>
              </a:lnSpc>
              <a:spcBef>
                <a:spcPts val="0"/>
              </a:spcBef>
              <a:spcAft>
                <a:spcPts val="0"/>
              </a:spcAft>
              <a:buNone/>
            </a:pPr>
            <a:r>
              <a:t/>
            </a:r>
            <a:endParaRPr sz="2800">
              <a:solidFill>
                <a:srgbClr val="595959"/>
              </a:solidFill>
              <a:latin typeface="Arial"/>
              <a:ea typeface="Arial"/>
              <a:cs typeface="Arial"/>
              <a:sym typeface="Arial"/>
            </a:endParaRPr>
          </a:p>
          <a:p>
            <a:pPr indent="0" lvl="0" marL="0" rtl="0" algn="l">
              <a:spcBef>
                <a:spcPts val="0"/>
              </a:spcBef>
              <a:spcAft>
                <a:spcPts val="1200"/>
              </a:spcAft>
              <a:buNone/>
            </a:pPr>
            <a:r>
              <a:t/>
            </a:r>
            <a:endParaRPr/>
          </a:p>
        </p:txBody>
      </p:sp>
      <p:pic>
        <p:nvPicPr>
          <p:cNvPr id="598" name="Google Shape;598;p75"/>
          <p:cNvPicPr preferRelativeResize="0"/>
          <p:nvPr/>
        </p:nvPicPr>
        <p:blipFill>
          <a:blip r:embed="rId3">
            <a:alphaModFix/>
          </a:blip>
          <a:stretch>
            <a:fillRect/>
          </a:stretch>
        </p:blipFill>
        <p:spPr>
          <a:xfrm>
            <a:off x="5530075" y="1381675"/>
            <a:ext cx="2421150" cy="242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0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latin typeface="Calibri"/>
                <a:ea typeface="Calibri"/>
                <a:cs typeface="Calibri"/>
                <a:sym typeface="Calibri"/>
              </a:rPr>
              <a:t>What is mentoring? Who is a mentor?</a:t>
            </a:r>
            <a:endParaRPr sz="3000">
              <a:latin typeface="Calibri"/>
              <a:ea typeface="Calibri"/>
              <a:cs typeface="Calibri"/>
              <a:sym typeface="Calibri"/>
            </a:endParaRPr>
          </a:p>
          <a:p>
            <a:pPr indent="0" lvl="0" marL="0" rtl="0" algn="l">
              <a:spcBef>
                <a:spcPts val="0"/>
              </a:spcBef>
              <a:spcAft>
                <a:spcPts val="0"/>
              </a:spcAft>
              <a:buNone/>
            </a:pPr>
            <a:r>
              <a:t/>
            </a:r>
            <a:endParaRPr/>
          </a:p>
        </p:txBody>
      </p:sp>
      <p:sp>
        <p:nvSpPr>
          <p:cNvPr id="604" name="Google Shape;604;p76"/>
          <p:cNvSpPr txBox="1"/>
          <p:nvPr>
            <p:ph idx="1" type="body"/>
          </p:nvPr>
        </p:nvSpPr>
        <p:spPr>
          <a:xfrm>
            <a:off x="311700" y="1398150"/>
            <a:ext cx="8520600" cy="1129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solidFill>
                  <a:srgbClr val="595959"/>
                </a:solidFill>
              </a:rPr>
              <a:t>Mentorship is the influence, guidance, or direction given by a mentor. A mentor is someone who teaches or gives help and advice to a less experienced and often younger person.</a:t>
            </a:r>
            <a:endParaRPr sz="1500">
              <a:solidFill>
                <a:srgbClr val="595959"/>
              </a:solidFill>
            </a:endParaRPr>
          </a:p>
        </p:txBody>
      </p:sp>
      <p:pic>
        <p:nvPicPr>
          <p:cNvPr id="605" name="Google Shape;605;p76"/>
          <p:cNvPicPr preferRelativeResize="0"/>
          <p:nvPr/>
        </p:nvPicPr>
        <p:blipFill>
          <a:blip r:embed="rId3">
            <a:alphaModFix/>
          </a:blip>
          <a:stretch>
            <a:fillRect/>
          </a:stretch>
        </p:blipFill>
        <p:spPr>
          <a:xfrm>
            <a:off x="2542900" y="2985900"/>
            <a:ext cx="3780850" cy="1494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t>Role of a Mentor in CDP</a:t>
            </a:r>
            <a:endParaRPr sz="3000"/>
          </a:p>
          <a:p>
            <a:pPr indent="0" lvl="0" marL="0" rtl="0" algn="l">
              <a:spcBef>
                <a:spcPts val="0"/>
              </a:spcBef>
              <a:spcAft>
                <a:spcPts val="0"/>
              </a:spcAft>
              <a:buNone/>
            </a:pPr>
            <a:r>
              <a:t/>
            </a:r>
            <a:endParaRPr/>
          </a:p>
        </p:txBody>
      </p:sp>
      <p:sp>
        <p:nvSpPr>
          <p:cNvPr id="611" name="Google Shape;611;p77"/>
          <p:cNvSpPr txBox="1"/>
          <p:nvPr>
            <p:ph idx="1" type="body"/>
          </p:nvPr>
        </p:nvSpPr>
        <p:spPr>
          <a:xfrm>
            <a:off x="311700" y="1533625"/>
            <a:ext cx="8520600" cy="2380200"/>
          </a:xfrm>
          <a:prstGeom prst="rect">
            <a:avLst/>
          </a:prstGeom>
        </p:spPr>
        <p:txBody>
          <a:bodyPr anchorCtr="0" anchor="t" bIns="91425" lIns="91425" spcFirstLastPara="1" rIns="91425" wrap="square" tIns="91425">
            <a:normAutofit lnSpcReduction="20000"/>
          </a:bodyPr>
          <a:lstStyle/>
          <a:p>
            <a:pPr indent="-323850" lvl="0" marL="457200" rtl="0" algn="l">
              <a:lnSpc>
                <a:spcPct val="100000"/>
              </a:lnSpc>
              <a:spcBef>
                <a:spcPts val="0"/>
              </a:spcBef>
              <a:spcAft>
                <a:spcPts val="0"/>
              </a:spcAft>
              <a:buClr>
                <a:srgbClr val="595959"/>
              </a:buClr>
              <a:buSzPts val="1500"/>
              <a:buChar char="●"/>
            </a:pPr>
            <a:r>
              <a:rPr lang="en" sz="1500">
                <a:solidFill>
                  <a:srgbClr val="595959"/>
                </a:solidFill>
              </a:rPr>
              <a:t>Teacher</a:t>
            </a:r>
            <a:endParaRPr sz="1500">
              <a:solidFill>
                <a:srgbClr val="595959"/>
              </a:solidFill>
            </a:endParaRPr>
          </a:p>
          <a:p>
            <a:pPr indent="0" lvl="0" marL="914400" rtl="0" algn="l">
              <a:lnSpc>
                <a:spcPct val="100000"/>
              </a:lnSpc>
              <a:spcBef>
                <a:spcPts val="0"/>
              </a:spcBef>
              <a:spcAft>
                <a:spcPts val="0"/>
              </a:spcAft>
              <a:buNone/>
            </a:pPr>
            <a:r>
              <a:t/>
            </a:r>
            <a:endParaRPr sz="1500">
              <a:solidFill>
                <a:srgbClr val="595959"/>
              </a:solidFill>
            </a:endParaRPr>
          </a:p>
          <a:p>
            <a:pPr indent="-323850" lvl="0" marL="457200" rtl="0" algn="l">
              <a:lnSpc>
                <a:spcPct val="100000"/>
              </a:lnSpc>
              <a:spcBef>
                <a:spcPts val="0"/>
              </a:spcBef>
              <a:spcAft>
                <a:spcPts val="0"/>
              </a:spcAft>
              <a:buClr>
                <a:srgbClr val="595959"/>
              </a:buClr>
              <a:buSzPts val="1500"/>
              <a:buChar char="●"/>
            </a:pPr>
            <a:r>
              <a:rPr lang="en" sz="1500">
                <a:solidFill>
                  <a:srgbClr val="595959"/>
                </a:solidFill>
              </a:rPr>
              <a:t>Advisor</a:t>
            </a:r>
            <a:endParaRPr sz="1500">
              <a:solidFill>
                <a:srgbClr val="595959"/>
              </a:solidFill>
            </a:endParaRPr>
          </a:p>
          <a:p>
            <a:pPr indent="0" lvl="0" marL="914400" rtl="0" algn="l">
              <a:lnSpc>
                <a:spcPct val="100000"/>
              </a:lnSpc>
              <a:spcBef>
                <a:spcPts val="0"/>
              </a:spcBef>
              <a:spcAft>
                <a:spcPts val="0"/>
              </a:spcAft>
              <a:buNone/>
            </a:pPr>
            <a:r>
              <a:t/>
            </a:r>
            <a:endParaRPr sz="1500">
              <a:solidFill>
                <a:srgbClr val="595959"/>
              </a:solidFill>
            </a:endParaRPr>
          </a:p>
          <a:p>
            <a:pPr indent="-323850" lvl="0" marL="457200" rtl="0" algn="l">
              <a:lnSpc>
                <a:spcPct val="100000"/>
              </a:lnSpc>
              <a:spcBef>
                <a:spcPts val="0"/>
              </a:spcBef>
              <a:spcAft>
                <a:spcPts val="0"/>
              </a:spcAft>
              <a:buClr>
                <a:srgbClr val="595959"/>
              </a:buClr>
              <a:buSzPts val="1500"/>
              <a:buChar char="●"/>
            </a:pPr>
            <a:r>
              <a:rPr lang="en" sz="1500">
                <a:solidFill>
                  <a:srgbClr val="595959"/>
                </a:solidFill>
              </a:rPr>
              <a:t>Liaison</a:t>
            </a:r>
            <a:endParaRPr sz="1500">
              <a:solidFill>
                <a:srgbClr val="595959"/>
              </a:solidFill>
            </a:endParaRPr>
          </a:p>
          <a:p>
            <a:pPr indent="0" lvl="0" marL="914400" rtl="0" algn="l">
              <a:lnSpc>
                <a:spcPct val="100000"/>
              </a:lnSpc>
              <a:spcBef>
                <a:spcPts val="0"/>
              </a:spcBef>
              <a:spcAft>
                <a:spcPts val="0"/>
              </a:spcAft>
              <a:buNone/>
            </a:pPr>
            <a:r>
              <a:t/>
            </a:r>
            <a:endParaRPr sz="1500">
              <a:solidFill>
                <a:srgbClr val="595959"/>
              </a:solidFill>
            </a:endParaRPr>
          </a:p>
          <a:p>
            <a:pPr indent="-323850" lvl="0" marL="457200" rtl="0" algn="l">
              <a:lnSpc>
                <a:spcPct val="100000"/>
              </a:lnSpc>
              <a:spcBef>
                <a:spcPts val="0"/>
              </a:spcBef>
              <a:spcAft>
                <a:spcPts val="0"/>
              </a:spcAft>
              <a:buClr>
                <a:srgbClr val="595959"/>
              </a:buClr>
              <a:buSzPts val="1500"/>
              <a:buChar char="●"/>
            </a:pPr>
            <a:r>
              <a:rPr lang="en" sz="1500">
                <a:solidFill>
                  <a:srgbClr val="595959"/>
                </a:solidFill>
              </a:rPr>
              <a:t>Role Model</a:t>
            </a:r>
            <a:endParaRPr sz="1500">
              <a:solidFill>
                <a:srgbClr val="595959"/>
              </a:solidFill>
            </a:endParaRPr>
          </a:p>
          <a:p>
            <a:pPr indent="0" lvl="0" marL="914400" rtl="0" algn="l">
              <a:lnSpc>
                <a:spcPct val="100000"/>
              </a:lnSpc>
              <a:spcBef>
                <a:spcPts val="0"/>
              </a:spcBef>
              <a:spcAft>
                <a:spcPts val="0"/>
              </a:spcAft>
              <a:buNone/>
            </a:pPr>
            <a:r>
              <a:t/>
            </a:r>
            <a:endParaRPr sz="1500">
              <a:solidFill>
                <a:srgbClr val="595959"/>
              </a:solidFill>
            </a:endParaRPr>
          </a:p>
          <a:p>
            <a:pPr indent="-323850" lvl="0" marL="457200" rtl="0" algn="l">
              <a:lnSpc>
                <a:spcPct val="100000"/>
              </a:lnSpc>
              <a:spcBef>
                <a:spcPts val="0"/>
              </a:spcBef>
              <a:spcAft>
                <a:spcPts val="0"/>
              </a:spcAft>
              <a:buClr>
                <a:srgbClr val="595959"/>
              </a:buClr>
              <a:buSzPts val="1500"/>
              <a:buChar char="●"/>
            </a:pPr>
            <a:r>
              <a:rPr lang="en" sz="1500">
                <a:solidFill>
                  <a:srgbClr val="595959"/>
                </a:solidFill>
              </a:rPr>
              <a:t>Coach</a:t>
            </a:r>
            <a:endParaRPr sz="1500">
              <a:solidFill>
                <a:srgbClr val="595959"/>
              </a:solidFill>
            </a:endParaRPr>
          </a:p>
          <a:p>
            <a:pPr indent="0" lvl="0" marL="914400" rtl="0" algn="l">
              <a:lnSpc>
                <a:spcPct val="100000"/>
              </a:lnSpc>
              <a:spcBef>
                <a:spcPts val="0"/>
              </a:spcBef>
              <a:spcAft>
                <a:spcPts val="0"/>
              </a:spcAft>
              <a:buNone/>
            </a:pPr>
            <a:r>
              <a:t/>
            </a:r>
            <a:endParaRPr sz="1500">
              <a:solidFill>
                <a:srgbClr val="595959"/>
              </a:solidFill>
            </a:endParaRPr>
          </a:p>
          <a:p>
            <a:pPr indent="-323850" lvl="0" marL="457200" rtl="0" algn="l">
              <a:lnSpc>
                <a:spcPct val="100000"/>
              </a:lnSpc>
              <a:spcBef>
                <a:spcPts val="0"/>
              </a:spcBef>
              <a:spcAft>
                <a:spcPts val="0"/>
              </a:spcAft>
              <a:buClr>
                <a:srgbClr val="595959"/>
              </a:buClr>
              <a:buSzPts val="1500"/>
              <a:buChar char="●"/>
            </a:pPr>
            <a:r>
              <a:rPr lang="en" sz="1500">
                <a:solidFill>
                  <a:srgbClr val="595959"/>
                </a:solidFill>
              </a:rPr>
              <a:t>Confidante</a:t>
            </a:r>
            <a:endParaRPr sz="1500"/>
          </a:p>
        </p:txBody>
      </p:sp>
      <p:pic>
        <p:nvPicPr>
          <p:cNvPr id="612" name="Google Shape;612;p77"/>
          <p:cNvPicPr preferRelativeResize="0"/>
          <p:nvPr/>
        </p:nvPicPr>
        <p:blipFill rotWithShape="1">
          <a:blip r:embed="rId3">
            <a:alphaModFix/>
          </a:blip>
          <a:srcRect b="6994" l="0" r="1671" t="0"/>
          <a:stretch/>
        </p:blipFill>
        <p:spPr>
          <a:xfrm>
            <a:off x="4831125" y="1775713"/>
            <a:ext cx="3207124" cy="1896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8"/>
          <p:cNvSpPr txBox="1"/>
          <p:nvPr>
            <p:ph type="title"/>
          </p:nvPr>
        </p:nvSpPr>
        <p:spPr>
          <a:xfrm>
            <a:off x="859075" y="3095525"/>
            <a:ext cx="71439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are Done for Today!! See you Tomorrow :)</a:t>
            </a:r>
            <a:endParaRPr/>
          </a:p>
          <a:p>
            <a:pPr indent="0" lvl="0" marL="0" rtl="0" algn="l">
              <a:spcBef>
                <a:spcPts val="0"/>
              </a:spcBef>
              <a:spcAft>
                <a:spcPts val="0"/>
              </a:spcAft>
              <a:buNone/>
            </a:pPr>
            <a:r>
              <a:t/>
            </a:r>
            <a:endParaRPr/>
          </a:p>
        </p:txBody>
      </p:sp>
      <p:pic>
        <p:nvPicPr>
          <p:cNvPr id="618" name="Google Shape;618;p78"/>
          <p:cNvPicPr preferRelativeResize="0"/>
          <p:nvPr/>
        </p:nvPicPr>
        <p:blipFill rotWithShape="1">
          <a:blip r:embed="rId3">
            <a:alphaModFix/>
          </a:blip>
          <a:srcRect b="39158" l="26234" r="24387" t="28912"/>
          <a:stretch/>
        </p:blipFill>
        <p:spPr>
          <a:xfrm>
            <a:off x="2746375" y="217350"/>
            <a:ext cx="2585875" cy="2972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115925" y="409425"/>
            <a:ext cx="62289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SzPct val="36131"/>
              <a:buNone/>
            </a:pPr>
            <a:r>
              <a:rPr lang="en" sz="2740"/>
              <a:t>I</a:t>
            </a:r>
            <a:r>
              <a:rPr lang="en" sz="2740">
                <a:latin typeface="Calibri"/>
                <a:ea typeface="Calibri"/>
                <a:cs typeface="Calibri"/>
                <a:sym typeface="Calibri"/>
              </a:rPr>
              <a:t>ntroduction to Community Service Project</a:t>
            </a:r>
            <a:endParaRPr sz="2740">
              <a:latin typeface="Calibri"/>
              <a:ea typeface="Calibri"/>
              <a:cs typeface="Calibri"/>
              <a:sym typeface="Calibri"/>
            </a:endParaRPr>
          </a:p>
        </p:txBody>
      </p:sp>
      <p:sp>
        <p:nvSpPr>
          <p:cNvPr id="131" name="Google Shape;131;p22"/>
          <p:cNvSpPr txBox="1"/>
          <p:nvPr>
            <p:ph idx="1" type="body"/>
          </p:nvPr>
        </p:nvSpPr>
        <p:spPr>
          <a:xfrm>
            <a:off x="377525" y="1346300"/>
            <a:ext cx="8520600" cy="30168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rPr b="1" lang="en" sz="2808"/>
              <a:t>OBJECTIVES</a:t>
            </a:r>
            <a:r>
              <a:rPr lang="en" sz="3550"/>
              <a:t>:</a:t>
            </a:r>
            <a:endParaRPr sz="3550"/>
          </a:p>
          <a:p>
            <a:pPr indent="-329813" lvl="0" marL="457200" rtl="0" algn="just">
              <a:lnSpc>
                <a:spcPct val="200000"/>
              </a:lnSpc>
              <a:spcBef>
                <a:spcPts val="1200"/>
              </a:spcBef>
              <a:spcAft>
                <a:spcPts val="0"/>
              </a:spcAft>
              <a:buClr>
                <a:srgbClr val="000000"/>
              </a:buClr>
              <a:buSzPct val="100000"/>
              <a:buFont typeface="Calibri"/>
              <a:buChar char="-"/>
            </a:pPr>
            <a:r>
              <a:rPr lang="en" sz="2898">
                <a:solidFill>
                  <a:srgbClr val="000000"/>
                </a:solidFill>
                <a:latin typeface="Calibri"/>
                <a:ea typeface="Calibri"/>
                <a:cs typeface="Calibri"/>
                <a:sym typeface="Calibri"/>
              </a:rPr>
              <a:t>To sensitize the students to the living conditions of the people  </a:t>
            </a:r>
            <a:endParaRPr sz="2898">
              <a:solidFill>
                <a:srgbClr val="000000"/>
              </a:solidFill>
              <a:latin typeface="Calibri"/>
              <a:ea typeface="Calibri"/>
              <a:cs typeface="Calibri"/>
              <a:sym typeface="Calibri"/>
            </a:endParaRPr>
          </a:p>
          <a:p>
            <a:pPr indent="-329813" lvl="0" marL="457200" rtl="0" algn="just">
              <a:lnSpc>
                <a:spcPct val="200000"/>
              </a:lnSpc>
              <a:spcBef>
                <a:spcPts val="0"/>
              </a:spcBef>
              <a:spcAft>
                <a:spcPts val="0"/>
              </a:spcAft>
              <a:buClr>
                <a:srgbClr val="000000"/>
              </a:buClr>
              <a:buSzPct val="100000"/>
              <a:buFont typeface="Calibri"/>
              <a:buChar char="-"/>
            </a:pPr>
            <a:r>
              <a:rPr lang="en" sz="2898">
                <a:solidFill>
                  <a:srgbClr val="000000"/>
                </a:solidFill>
                <a:latin typeface="Calibri"/>
                <a:ea typeface="Calibri"/>
                <a:cs typeface="Calibri"/>
                <a:sym typeface="Calibri"/>
              </a:rPr>
              <a:t>To help students to realize the stark realities of the society</a:t>
            </a:r>
            <a:endParaRPr sz="2898">
              <a:solidFill>
                <a:srgbClr val="000000"/>
              </a:solidFill>
              <a:latin typeface="Calibri"/>
              <a:ea typeface="Calibri"/>
              <a:cs typeface="Calibri"/>
              <a:sym typeface="Calibri"/>
            </a:endParaRPr>
          </a:p>
          <a:p>
            <a:pPr indent="-329813" lvl="0" marL="457200" rtl="0" algn="just">
              <a:lnSpc>
                <a:spcPct val="200000"/>
              </a:lnSpc>
              <a:spcBef>
                <a:spcPts val="0"/>
              </a:spcBef>
              <a:spcAft>
                <a:spcPts val="0"/>
              </a:spcAft>
              <a:buClr>
                <a:srgbClr val="000000"/>
              </a:buClr>
              <a:buSzPct val="100000"/>
              <a:buFont typeface="Calibri"/>
              <a:buChar char="-"/>
            </a:pPr>
            <a:r>
              <a:rPr lang="en" sz="2898">
                <a:solidFill>
                  <a:srgbClr val="000000"/>
                </a:solidFill>
                <a:latin typeface="Calibri"/>
                <a:ea typeface="Calibri"/>
                <a:cs typeface="Calibri"/>
                <a:sym typeface="Calibri"/>
              </a:rPr>
              <a:t>To bring about an attitudinal change in the students </a:t>
            </a:r>
            <a:endParaRPr sz="2898">
              <a:solidFill>
                <a:srgbClr val="000000"/>
              </a:solidFill>
              <a:latin typeface="Calibri"/>
              <a:ea typeface="Calibri"/>
              <a:cs typeface="Calibri"/>
              <a:sym typeface="Calibri"/>
            </a:endParaRPr>
          </a:p>
          <a:p>
            <a:pPr indent="-329813" lvl="0" marL="457200" rtl="0" algn="just">
              <a:lnSpc>
                <a:spcPct val="200000"/>
              </a:lnSpc>
              <a:spcBef>
                <a:spcPts val="0"/>
              </a:spcBef>
              <a:spcAft>
                <a:spcPts val="0"/>
              </a:spcAft>
              <a:buClr>
                <a:srgbClr val="000000"/>
              </a:buClr>
              <a:buSzPct val="100000"/>
              <a:buFont typeface="Calibri"/>
              <a:buChar char="-"/>
            </a:pPr>
            <a:r>
              <a:rPr lang="en" sz="2898">
                <a:solidFill>
                  <a:srgbClr val="000000"/>
                </a:solidFill>
                <a:latin typeface="Calibri"/>
                <a:ea typeface="Calibri"/>
                <a:cs typeface="Calibri"/>
                <a:sym typeface="Calibri"/>
              </a:rPr>
              <a:t>To make students aware of their inner strength </a:t>
            </a:r>
            <a:endParaRPr sz="2898">
              <a:solidFill>
                <a:srgbClr val="000000"/>
              </a:solidFill>
              <a:latin typeface="Calibri"/>
              <a:ea typeface="Calibri"/>
              <a:cs typeface="Calibri"/>
              <a:sym typeface="Calibri"/>
            </a:endParaRPr>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idx="1" type="body"/>
          </p:nvPr>
        </p:nvSpPr>
        <p:spPr>
          <a:xfrm>
            <a:off x="311700" y="1020000"/>
            <a:ext cx="8286000" cy="3681600"/>
          </a:xfrm>
          <a:prstGeom prst="rect">
            <a:avLst/>
          </a:prstGeom>
        </p:spPr>
        <p:txBody>
          <a:bodyPr anchorCtr="0" anchor="t" bIns="91425" lIns="91425" spcFirstLastPara="1" rIns="91425" wrap="square" tIns="91425">
            <a:normAutofit/>
          </a:bodyPr>
          <a:lstStyle/>
          <a:p>
            <a:pPr indent="-322315" lvl="0" marL="457200" rtl="0" algn="l">
              <a:lnSpc>
                <a:spcPct val="200000"/>
              </a:lnSpc>
              <a:spcBef>
                <a:spcPts val="0"/>
              </a:spcBef>
              <a:spcAft>
                <a:spcPts val="0"/>
              </a:spcAft>
              <a:buClr>
                <a:srgbClr val="000000"/>
              </a:buClr>
              <a:buSzPts val="1476"/>
              <a:buFont typeface="Calibri"/>
              <a:buChar char="-"/>
            </a:pPr>
            <a:r>
              <a:rPr lang="en" sz="1475">
                <a:solidFill>
                  <a:srgbClr val="000000"/>
                </a:solidFill>
                <a:latin typeface="Calibri"/>
                <a:ea typeface="Calibri"/>
                <a:cs typeface="Calibri"/>
                <a:sym typeface="Calibri"/>
              </a:rPr>
              <a:t>To make students socially responsible citizens who are sensitive to the needs of the disadvantaged sections</a:t>
            </a:r>
            <a:endParaRPr sz="1475">
              <a:solidFill>
                <a:srgbClr val="000000"/>
              </a:solidFill>
              <a:latin typeface="Calibri"/>
              <a:ea typeface="Calibri"/>
              <a:cs typeface="Calibri"/>
              <a:sym typeface="Calibri"/>
            </a:endParaRPr>
          </a:p>
          <a:p>
            <a:pPr indent="-322315" lvl="0" marL="457200" rtl="0" algn="l">
              <a:lnSpc>
                <a:spcPct val="200000"/>
              </a:lnSpc>
              <a:spcBef>
                <a:spcPts val="0"/>
              </a:spcBef>
              <a:spcAft>
                <a:spcPts val="0"/>
              </a:spcAft>
              <a:buClr>
                <a:srgbClr val="000000"/>
              </a:buClr>
              <a:buSzPts val="1476"/>
              <a:buFont typeface="Calibri"/>
              <a:buChar char="-"/>
            </a:pPr>
            <a:r>
              <a:rPr lang="en" sz="1475">
                <a:solidFill>
                  <a:srgbClr val="000000"/>
                </a:solidFill>
                <a:latin typeface="Calibri"/>
                <a:ea typeface="Calibri"/>
                <a:cs typeface="Calibri"/>
                <a:sym typeface="Calibri"/>
              </a:rPr>
              <a:t>To help students to initiate developmental activities in the community in coordination with public and government authorities. </a:t>
            </a:r>
            <a:endParaRPr sz="1475">
              <a:solidFill>
                <a:srgbClr val="000000"/>
              </a:solidFill>
              <a:latin typeface="Calibri"/>
              <a:ea typeface="Calibri"/>
              <a:cs typeface="Calibri"/>
              <a:sym typeface="Calibri"/>
            </a:endParaRPr>
          </a:p>
          <a:p>
            <a:pPr indent="-322315" lvl="0" marL="457200" rtl="0" algn="l">
              <a:lnSpc>
                <a:spcPct val="200000"/>
              </a:lnSpc>
              <a:spcBef>
                <a:spcPts val="0"/>
              </a:spcBef>
              <a:spcAft>
                <a:spcPts val="0"/>
              </a:spcAft>
              <a:buClr>
                <a:srgbClr val="000000"/>
              </a:buClr>
              <a:buSzPts val="1476"/>
              <a:buFont typeface="Calibri"/>
              <a:buChar char="-"/>
            </a:pPr>
            <a:r>
              <a:rPr lang="en" sz="1475">
                <a:solidFill>
                  <a:srgbClr val="000000"/>
                </a:solidFill>
                <a:latin typeface="Calibri"/>
                <a:ea typeface="Calibri"/>
                <a:cs typeface="Calibri"/>
                <a:sym typeface="Calibri"/>
              </a:rPr>
              <a:t>To develop a holistic life perspective among the students </a:t>
            </a:r>
            <a:endParaRPr sz="1475">
              <a:solidFill>
                <a:srgbClr val="000000"/>
              </a:solidFill>
              <a:latin typeface="Calibri"/>
              <a:ea typeface="Calibri"/>
              <a:cs typeface="Calibri"/>
              <a:sym typeface="Calibri"/>
            </a:endParaRPr>
          </a:p>
          <a:p>
            <a:pPr indent="-322315" lvl="0" marL="457200" rtl="0" algn="l">
              <a:lnSpc>
                <a:spcPct val="200000"/>
              </a:lnSpc>
              <a:spcBef>
                <a:spcPts val="0"/>
              </a:spcBef>
              <a:spcAft>
                <a:spcPts val="0"/>
              </a:spcAft>
              <a:buClr>
                <a:srgbClr val="000000"/>
              </a:buClr>
              <a:buSzPts val="1476"/>
              <a:buFont typeface="Calibri"/>
              <a:buChar char="-"/>
            </a:pPr>
            <a:r>
              <a:rPr lang="en" sz="1475">
                <a:solidFill>
                  <a:srgbClr val="000000"/>
                </a:solidFill>
                <a:latin typeface="Calibri"/>
                <a:ea typeface="Calibri"/>
                <a:cs typeface="Calibri"/>
                <a:sym typeface="Calibri"/>
              </a:rPr>
              <a:t>Linking the community and college for mutual benefit</a:t>
            </a:r>
            <a:endParaRPr sz="1475">
              <a:solidFill>
                <a:srgbClr val="000000"/>
              </a:solidFill>
              <a:latin typeface="Calibri"/>
              <a:ea typeface="Calibri"/>
              <a:cs typeface="Calibri"/>
              <a:sym typeface="Calibri"/>
            </a:endParaRPr>
          </a:p>
          <a:p>
            <a:pPr indent="0" lvl="0" marL="0" rtl="0" algn="l">
              <a:spcBef>
                <a:spcPts val="1200"/>
              </a:spcBef>
              <a:spcAft>
                <a:spcPts val="1200"/>
              </a:spcAft>
              <a:buNone/>
            </a:pPr>
            <a:r>
              <a:t/>
            </a:r>
            <a:endParaRPr sz="1399"/>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518550" y="4638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32447"/>
              <a:buNone/>
            </a:pPr>
            <a:r>
              <a:rPr lang="en" sz="3051">
                <a:latin typeface="Calibri"/>
                <a:ea typeface="Calibri"/>
                <a:cs typeface="Calibri"/>
                <a:sym typeface="Calibri"/>
              </a:rPr>
              <a:t>Is</a:t>
            </a:r>
            <a:r>
              <a:rPr lang="en" sz="3051">
                <a:latin typeface="Calibri"/>
                <a:ea typeface="Calibri"/>
                <a:cs typeface="Calibri"/>
                <a:sym typeface="Calibri"/>
              </a:rPr>
              <a:t> CSP different than other programs? How? </a:t>
            </a:r>
            <a:r>
              <a:rPr lang="en" sz="2451">
                <a:solidFill>
                  <a:srgbClr val="4949E7"/>
                </a:solidFill>
                <a:latin typeface="Calibri"/>
                <a:ea typeface="Calibri"/>
                <a:cs typeface="Calibri"/>
                <a:sym typeface="Calibri"/>
              </a:rPr>
              <a:t>[CHAT BOX]</a:t>
            </a:r>
            <a:endParaRPr sz="2451">
              <a:solidFill>
                <a:srgbClr val="4949E7"/>
              </a:solidFill>
              <a:latin typeface="Calibri"/>
              <a:ea typeface="Calibri"/>
              <a:cs typeface="Calibri"/>
              <a:sym typeface="Calibri"/>
            </a:endParaRPr>
          </a:p>
        </p:txBody>
      </p:sp>
      <p:sp>
        <p:nvSpPr>
          <p:cNvPr id="142" name="Google Shape;142;p2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None/>
            </a:pPr>
            <a:r>
              <a:t/>
            </a:r>
            <a:endParaRPr sz="3795">
              <a:latin typeface="Calibri"/>
              <a:ea typeface="Calibri"/>
              <a:cs typeface="Calibri"/>
              <a:sym typeface="Calibri"/>
            </a:endParaRPr>
          </a:p>
          <a:p>
            <a:pPr indent="-323923" lvl="0" marL="457200" rtl="0" algn="l">
              <a:lnSpc>
                <a:spcPct val="200000"/>
              </a:lnSpc>
              <a:spcBef>
                <a:spcPts val="1200"/>
              </a:spcBef>
              <a:spcAft>
                <a:spcPts val="0"/>
              </a:spcAft>
              <a:buClr>
                <a:srgbClr val="000000"/>
              </a:buClr>
              <a:buSzPct val="100000"/>
              <a:buFont typeface="Calibri"/>
              <a:buChar char="-"/>
            </a:pPr>
            <a:r>
              <a:rPr lang="en" sz="3752">
                <a:solidFill>
                  <a:srgbClr val="000000"/>
                </a:solidFill>
                <a:latin typeface="Calibri"/>
                <a:ea typeface="Calibri"/>
                <a:cs typeface="Calibri"/>
                <a:sym typeface="Calibri"/>
              </a:rPr>
              <a:t>Students as </a:t>
            </a:r>
            <a:r>
              <a:rPr lang="en" sz="3752">
                <a:solidFill>
                  <a:srgbClr val="000000"/>
                </a:solidFill>
                <a:latin typeface="Calibri"/>
                <a:ea typeface="Calibri"/>
                <a:cs typeface="Calibri"/>
                <a:sym typeface="Calibri"/>
              </a:rPr>
              <a:t>primary </a:t>
            </a:r>
            <a:r>
              <a:rPr lang="en" sz="3752">
                <a:solidFill>
                  <a:srgbClr val="000000"/>
                </a:solidFill>
                <a:latin typeface="Calibri"/>
                <a:ea typeface="Calibri"/>
                <a:cs typeface="Calibri"/>
                <a:sym typeface="Calibri"/>
              </a:rPr>
              <a:t>change</a:t>
            </a:r>
            <a:r>
              <a:rPr lang="en" sz="3752">
                <a:solidFill>
                  <a:srgbClr val="000000"/>
                </a:solidFill>
                <a:latin typeface="Calibri"/>
                <a:ea typeface="Calibri"/>
                <a:cs typeface="Calibri"/>
                <a:sym typeface="Calibri"/>
              </a:rPr>
              <a:t> makers</a:t>
            </a:r>
            <a:endParaRPr sz="3752">
              <a:solidFill>
                <a:srgbClr val="000000"/>
              </a:solidFill>
              <a:latin typeface="Calibri"/>
              <a:ea typeface="Calibri"/>
              <a:cs typeface="Calibri"/>
              <a:sym typeface="Calibri"/>
            </a:endParaRPr>
          </a:p>
          <a:p>
            <a:pPr indent="-323923" lvl="0" marL="457200" rtl="0" algn="l">
              <a:lnSpc>
                <a:spcPct val="200000"/>
              </a:lnSpc>
              <a:spcBef>
                <a:spcPts val="0"/>
              </a:spcBef>
              <a:spcAft>
                <a:spcPts val="0"/>
              </a:spcAft>
              <a:buClr>
                <a:srgbClr val="000000"/>
              </a:buClr>
              <a:buSzPct val="100000"/>
              <a:buFont typeface="Calibri"/>
              <a:buChar char="-"/>
            </a:pPr>
            <a:r>
              <a:rPr lang="en" sz="3752">
                <a:solidFill>
                  <a:srgbClr val="000000"/>
                </a:solidFill>
                <a:latin typeface="Calibri"/>
                <a:ea typeface="Calibri"/>
                <a:cs typeface="Calibri"/>
                <a:sym typeface="Calibri"/>
              </a:rPr>
              <a:t>Catering to </a:t>
            </a:r>
            <a:r>
              <a:rPr lang="en" sz="3752">
                <a:solidFill>
                  <a:srgbClr val="000000"/>
                </a:solidFill>
                <a:latin typeface="Calibri"/>
                <a:ea typeface="Calibri"/>
                <a:cs typeface="Calibri"/>
                <a:sym typeface="Calibri"/>
              </a:rPr>
              <a:t>professional</a:t>
            </a:r>
            <a:r>
              <a:rPr lang="en" sz="3752">
                <a:solidFill>
                  <a:srgbClr val="000000"/>
                </a:solidFill>
                <a:latin typeface="Calibri"/>
                <a:ea typeface="Calibri"/>
                <a:cs typeface="Calibri"/>
                <a:sym typeface="Calibri"/>
              </a:rPr>
              <a:t> and personal development shaping them into responsible citizens</a:t>
            </a:r>
            <a:endParaRPr sz="3752">
              <a:solidFill>
                <a:srgbClr val="000000"/>
              </a:solidFill>
              <a:latin typeface="Calibri"/>
              <a:ea typeface="Calibri"/>
              <a:cs typeface="Calibri"/>
              <a:sym typeface="Calibri"/>
            </a:endParaRPr>
          </a:p>
          <a:p>
            <a:pPr indent="-323923" lvl="0" marL="457200" rtl="0" algn="l">
              <a:lnSpc>
                <a:spcPct val="200000"/>
              </a:lnSpc>
              <a:spcBef>
                <a:spcPts val="0"/>
              </a:spcBef>
              <a:spcAft>
                <a:spcPts val="0"/>
              </a:spcAft>
              <a:buClr>
                <a:srgbClr val="000000"/>
              </a:buClr>
              <a:buSzPct val="100000"/>
              <a:buFont typeface="Calibri"/>
              <a:buChar char="-"/>
            </a:pPr>
            <a:r>
              <a:rPr lang="en" sz="3752">
                <a:solidFill>
                  <a:srgbClr val="000000"/>
                </a:solidFill>
                <a:latin typeface="Calibri"/>
                <a:ea typeface="Calibri"/>
                <a:cs typeface="Calibri"/>
                <a:sym typeface="Calibri"/>
              </a:rPr>
              <a:t>Understanding different </a:t>
            </a:r>
            <a:r>
              <a:rPr lang="en" sz="3752">
                <a:solidFill>
                  <a:srgbClr val="000000"/>
                </a:solidFill>
                <a:latin typeface="Calibri"/>
                <a:ea typeface="Calibri"/>
                <a:cs typeface="Calibri"/>
                <a:sym typeface="Calibri"/>
              </a:rPr>
              <a:t>social</a:t>
            </a:r>
            <a:r>
              <a:rPr lang="en" sz="3752">
                <a:solidFill>
                  <a:srgbClr val="000000"/>
                </a:solidFill>
                <a:latin typeface="Calibri"/>
                <a:ea typeface="Calibri"/>
                <a:cs typeface="Calibri"/>
                <a:sym typeface="Calibri"/>
              </a:rPr>
              <a:t> systems</a:t>
            </a:r>
            <a:endParaRPr sz="3752">
              <a:solidFill>
                <a:srgbClr val="000000"/>
              </a:solidFill>
              <a:latin typeface="Calibri"/>
              <a:ea typeface="Calibri"/>
              <a:cs typeface="Calibri"/>
              <a:sym typeface="Calibri"/>
            </a:endParaRPr>
          </a:p>
          <a:p>
            <a:pPr indent="-323923" lvl="0" marL="457200" rtl="0" algn="l">
              <a:lnSpc>
                <a:spcPct val="200000"/>
              </a:lnSpc>
              <a:spcBef>
                <a:spcPts val="0"/>
              </a:spcBef>
              <a:spcAft>
                <a:spcPts val="0"/>
              </a:spcAft>
              <a:buClr>
                <a:srgbClr val="000000"/>
              </a:buClr>
              <a:buSzPct val="100000"/>
              <a:buFont typeface="Calibri"/>
              <a:buChar char="-"/>
            </a:pPr>
            <a:r>
              <a:rPr lang="en" sz="3752">
                <a:solidFill>
                  <a:srgbClr val="000000"/>
                </a:solidFill>
                <a:latin typeface="Calibri"/>
                <a:ea typeface="Calibri"/>
                <a:cs typeface="Calibri"/>
                <a:sym typeface="Calibri"/>
              </a:rPr>
              <a:t> Making informed choices about social resources</a:t>
            </a:r>
            <a:endParaRPr sz="3752">
              <a:solidFill>
                <a:srgbClr val="000000"/>
              </a:solidFill>
              <a:latin typeface="Calibri"/>
              <a:ea typeface="Calibri"/>
              <a:cs typeface="Calibri"/>
              <a:sym typeface="Calibri"/>
            </a:endParaRPr>
          </a:p>
          <a:p>
            <a:pPr indent="-323923" lvl="0" marL="457200" rtl="0" algn="l">
              <a:lnSpc>
                <a:spcPct val="200000"/>
              </a:lnSpc>
              <a:spcBef>
                <a:spcPts val="0"/>
              </a:spcBef>
              <a:spcAft>
                <a:spcPts val="0"/>
              </a:spcAft>
              <a:buClr>
                <a:srgbClr val="000000"/>
              </a:buClr>
              <a:buSzPct val="100000"/>
              <a:buFont typeface="Calibri"/>
              <a:buChar char="-"/>
            </a:pPr>
            <a:r>
              <a:rPr lang="en" sz="3752">
                <a:solidFill>
                  <a:srgbClr val="000000"/>
                </a:solidFill>
                <a:latin typeface="Calibri"/>
                <a:ea typeface="Calibri"/>
                <a:cs typeface="Calibri"/>
                <a:sym typeface="Calibri"/>
              </a:rPr>
              <a:t>Positively influences their way of living</a:t>
            </a:r>
            <a:endParaRPr sz="3752">
              <a:solidFill>
                <a:srgbClr val="000000"/>
              </a:solidFill>
              <a:latin typeface="Calibri"/>
              <a:ea typeface="Calibri"/>
              <a:cs typeface="Calibri"/>
              <a:sym typeface="Calibri"/>
            </a:endParaRPr>
          </a:p>
          <a:p>
            <a:pPr indent="-323923" lvl="0" marL="457200" rtl="0" algn="l">
              <a:lnSpc>
                <a:spcPct val="200000"/>
              </a:lnSpc>
              <a:spcBef>
                <a:spcPts val="0"/>
              </a:spcBef>
              <a:spcAft>
                <a:spcPts val="0"/>
              </a:spcAft>
              <a:buClr>
                <a:srgbClr val="000000"/>
              </a:buClr>
              <a:buSzPct val="100000"/>
              <a:buFont typeface="Calibri"/>
              <a:buChar char="-"/>
            </a:pPr>
            <a:r>
              <a:rPr lang="en" sz="3752">
                <a:solidFill>
                  <a:srgbClr val="000000"/>
                </a:solidFill>
                <a:latin typeface="Calibri"/>
                <a:ea typeface="Calibri"/>
                <a:cs typeface="Calibri"/>
                <a:sym typeface="Calibri"/>
              </a:rPr>
              <a:t>Decentralised </a:t>
            </a:r>
            <a:r>
              <a:rPr lang="en" sz="3752">
                <a:solidFill>
                  <a:srgbClr val="000000"/>
                </a:solidFill>
                <a:latin typeface="Calibri"/>
                <a:ea typeface="Calibri"/>
                <a:cs typeface="Calibri"/>
                <a:sym typeface="Calibri"/>
              </a:rPr>
              <a:t>contextual</a:t>
            </a:r>
            <a:r>
              <a:rPr lang="en" sz="3752">
                <a:solidFill>
                  <a:srgbClr val="000000"/>
                </a:solidFill>
                <a:latin typeface="Calibri"/>
                <a:ea typeface="Calibri"/>
                <a:cs typeface="Calibri"/>
                <a:sym typeface="Calibri"/>
              </a:rPr>
              <a:t> development</a:t>
            </a:r>
            <a:endParaRPr sz="3752">
              <a:solidFill>
                <a:srgbClr val="000000"/>
              </a:solidFill>
              <a:latin typeface="Calibri"/>
              <a:ea typeface="Calibri"/>
              <a:cs typeface="Calibri"/>
              <a:sym typeface="Calibri"/>
            </a:endParaRPr>
          </a:p>
          <a:p>
            <a:pPr indent="0" lvl="0" marL="0" rtl="0" algn="l">
              <a:spcBef>
                <a:spcPts val="120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